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435" r:id="rId2"/>
    <p:sldId id="436" r:id="rId3"/>
    <p:sldId id="483" r:id="rId4"/>
    <p:sldId id="438" r:id="rId5"/>
    <p:sldId id="439" r:id="rId6"/>
    <p:sldId id="440" r:id="rId7"/>
    <p:sldId id="412" r:id="rId8"/>
    <p:sldId id="442" r:id="rId9"/>
    <p:sldId id="474" r:id="rId10"/>
    <p:sldId id="475" r:id="rId11"/>
    <p:sldId id="476" r:id="rId12"/>
    <p:sldId id="477" r:id="rId13"/>
    <p:sldId id="447" r:id="rId14"/>
    <p:sldId id="478" r:id="rId15"/>
    <p:sldId id="450" r:id="rId16"/>
    <p:sldId id="489" r:id="rId17"/>
    <p:sldId id="486" r:id="rId18"/>
    <p:sldId id="479" r:id="rId19"/>
    <p:sldId id="480" r:id="rId20"/>
    <p:sldId id="455" r:id="rId21"/>
    <p:sldId id="490" r:id="rId22"/>
    <p:sldId id="491" r:id="rId23"/>
    <p:sldId id="488" r:id="rId24"/>
    <p:sldId id="482" r:id="rId25"/>
    <p:sldId id="460" r:id="rId26"/>
    <p:sldId id="461" r:id="rId27"/>
    <p:sldId id="462" r:id="rId28"/>
    <p:sldId id="463" r:id="rId29"/>
    <p:sldId id="464" r:id="rId30"/>
    <p:sldId id="465" r:id="rId31"/>
    <p:sldId id="466" r:id="rId32"/>
    <p:sldId id="467" r:id="rId33"/>
    <p:sldId id="468" r:id="rId34"/>
    <p:sldId id="469" r:id="rId35"/>
    <p:sldId id="470" r:id="rId36"/>
    <p:sldId id="471" r:id="rId37"/>
    <p:sldId id="472" r:id="rId38"/>
    <p:sldId id="473" r:id="rId39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weł Szadziewicz" initials="PS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00B0F0"/>
    <a:srgbClr val="00813B"/>
    <a:srgbClr val="007F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279" autoAdjust="0"/>
    <p:restoredTop sz="94129" autoAdjust="0"/>
  </p:normalViewPr>
  <p:slideViewPr>
    <p:cSldViewPr>
      <p:cViewPr varScale="1">
        <p:scale>
          <a:sx n="128" d="100"/>
          <a:sy n="128" d="100"/>
        </p:scale>
        <p:origin x="1326" y="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3976CE-D416-47E0-9D22-B31244B740D7}" type="datetimeFigureOut">
              <a:rPr lang="pl-PL" smtClean="0"/>
              <a:t>2023-09-26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34DFFB-5D91-4F16-AA06-BEEB71C1516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53412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+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r>
              <a:rPr lang="pl-PL" dirty="0"/>
              <a:t>,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494199-AF10-47F4-BD96-558930D92393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02247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34DFFB-5D91-4F16-AA06-BEEB71C1516B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646433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34DFFB-5D91-4F16-AA06-BEEB71C1516B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673572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+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r>
              <a:rPr lang="pl-PL" dirty="0"/>
              <a:t>,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494199-AF10-47F4-BD96-558930D92393}" type="slidenum">
              <a:rPr lang="pl-PL" smtClean="0"/>
              <a:t>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022479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6A02B-93B6-4351-8E33-2A600AA0A7F6}" type="datetimeFigureOut">
              <a:rPr lang="pl-PL" smtClean="0"/>
              <a:t>2023-09-26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92EF6-5030-4609-B42E-13BA7E81C11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017642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6A02B-93B6-4351-8E33-2A600AA0A7F6}" type="datetimeFigureOut">
              <a:rPr lang="pl-PL" smtClean="0"/>
              <a:t>2023-09-26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92EF6-5030-4609-B42E-13BA7E81C11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79467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6A02B-93B6-4351-8E33-2A600AA0A7F6}" type="datetimeFigureOut">
              <a:rPr lang="pl-PL" smtClean="0"/>
              <a:t>2023-09-26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92EF6-5030-4609-B42E-13BA7E81C11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42567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6A02B-93B6-4351-8E33-2A600AA0A7F6}" type="datetimeFigureOut">
              <a:rPr lang="pl-PL" smtClean="0"/>
              <a:t>2023-09-26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92EF6-5030-4609-B42E-13BA7E81C11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7162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6A02B-93B6-4351-8E33-2A600AA0A7F6}" type="datetimeFigureOut">
              <a:rPr lang="pl-PL" smtClean="0"/>
              <a:t>2023-09-26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92EF6-5030-4609-B42E-13BA7E81C11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00510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6A02B-93B6-4351-8E33-2A600AA0A7F6}" type="datetimeFigureOut">
              <a:rPr lang="pl-PL" smtClean="0"/>
              <a:t>2023-09-26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92EF6-5030-4609-B42E-13BA7E81C11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04133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6A02B-93B6-4351-8E33-2A600AA0A7F6}" type="datetimeFigureOut">
              <a:rPr lang="pl-PL" smtClean="0"/>
              <a:t>2023-09-26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92EF6-5030-4609-B42E-13BA7E81C11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66678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6A02B-93B6-4351-8E33-2A600AA0A7F6}" type="datetimeFigureOut">
              <a:rPr lang="pl-PL" smtClean="0"/>
              <a:t>2023-09-26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92EF6-5030-4609-B42E-13BA7E81C11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318624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6A02B-93B6-4351-8E33-2A600AA0A7F6}" type="datetimeFigureOut">
              <a:rPr lang="pl-PL" smtClean="0"/>
              <a:t>2023-09-26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92EF6-5030-4609-B42E-13BA7E81C11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215804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6A02B-93B6-4351-8E33-2A600AA0A7F6}" type="datetimeFigureOut">
              <a:rPr lang="pl-PL" smtClean="0"/>
              <a:t>2023-09-26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92EF6-5030-4609-B42E-13BA7E81C11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89191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6A02B-93B6-4351-8E33-2A600AA0A7F6}" type="datetimeFigureOut">
              <a:rPr lang="pl-PL" smtClean="0"/>
              <a:t>2023-09-26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92EF6-5030-4609-B42E-13BA7E81C11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07879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B6A02B-93B6-4351-8E33-2A600AA0A7F6}" type="datetimeFigureOut">
              <a:rPr lang="pl-PL" smtClean="0"/>
              <a:t>2023-09-26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692EF6-5030-4609-B42E-13BA7E81C11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59965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gif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gif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gif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24.jpeg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gif"/><Relationship Id="rId5" Type="http://schemas.openxmlformats.org/officeDocument/2006/relationships/image" Target="../media/image56.gif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8.jpe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7.png"/><Relationship Id="rId4" Type="http://schemas.openxmlformats.org/officeDocument/2006/relationships/image" Target="../media/image5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5.gif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5.gif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microsoft.com/office/2007/relationships/hdphoto" Target="../media/hdphoto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5.gif"/><Relationship Id="rId5" Type="http://schemas.openxmlformats.org/officeDocument/2006/relationships/image" Target="../media/image10.png"/><Relationship Id="rId10" Type="http://schemas.openxmlformats.org/officeDocument/2006/relationships/image" Target="../media/image14.jpeg"/><Relationship Id="rId4" Type="http://schemas.microsoft.com/office/2007/relationships/hdphoto" Target="../media/hdphoto2.wdp"/><Relationship Id="rId9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microsoft.com/office/2007/relationships/hdphoto" Target="../media/hdphoto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4.jpeg"/><Relationship Id="rId4" Type="http://schemas.microsoft.com/office/2007/relationships/hdphoto" Target="../media/hdphoto2.wdp"/><Relationship Id="rId9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jpe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5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5.gif"/><Relationship Id="rId5" Type="http://schemas.openxmlformats.org/officeDocument/2006/relationships/image" Target="../media/image33.png"/><Relationship Id="rId10" Type="http://schemas.openxmlformats.org/officeDocument/2006/relationships/image" Target="../media/image24.jpe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gif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115616" y="4399549"/>
            <a:ext cx="38309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>
                <a:solidFill>
                  <a:srgbClr val="00B050"/>
                </a:solidFill>
                <a:latin typeface="Segoe Print" panose="02000600000000000000" pitchFamily="2" charset="0"/>
              </a:rPr>
              <a:t>Jak postępować </a:t>
            </a:r>
            <a:br>
              <a:rPr lang="pl-PL" sz="3200" b="1" dirty="0">
                <a:solidFill>
                  <a:srgbClr val="00B050"/>
                </a:solidFill>
                <a:latin typeface="Segoe Print" panose="02000600000000000000" pitchFamily="2" charset="0"/>
              </a:rPr>
            </a:br>
            <a:r>
              <a:rPr lang="pl-PL" sz="3200" b="1" dirty="0">
                <a:solidFill>
                  <a:srgbClr val="00B050"/>
                </a:solidFill>
                <a:latin typeface="Segoe Print" panose="02000600000000000000" pitchFamily="2" charset="0"/>
              </a:rPr>
              <a:t>z odpadami?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F7B98206-5576-4F3E-9215-5A12D04C5C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0861" y="2817951"/>
            <a:ext cx="4741168" cy="1113456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C9D903C9-7232-3FF2-E5E2-2B7AC9C65AC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5" t="16141" r="15844" b="21599"/>
          <a:stretch/>
        </p:blipFill>
        <p:spPr bwMode="auto">
          <a:xfrm>
            <a:off x="5076056" y="4009006"/>
            <a:ext cx="3011946" cy="15346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9D5A18B5-4334-386D-7612-C43BDE551F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5944909"/>
            <a:ext cx="7372350" cy="724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17763478-6A46-ACB4-6BA0-895EF4B855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2454830" cy="822273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1547664" y="1031302"/>
            <a:ext cx="61999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800" b="1" dirty="0" smtClean="0">
                <a:solidFill>
                  <a:srgbClr val="00B050"/>
                </a:solidFill>
                <a:latin typeface="Segoe Print" panose="02000600000000000000" pitchFamily="2" charset="0"/>
              </a:rPr>
              <a:t>JESTEM – MYŚLĘ - SEGREGUJĘ</a:t>
            </a:r>
            <a:endParaRPr lang="pl-PL" sz="4800" b="1" dirty="0">
              <a:solidFill>
                <a:srgbClr val="00B050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6934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ytuł 1"/>
          <p:cNvSpPr txBox="1">
            <a:spLocks/>
          </p:cNvSpPr>
          <p:nvPr/>
        </p:nvSpPr>
        <p:spPr>
          <a:xfrm>
            <a:off x="1331640" y="981323"/>
            <a:ext cx="6478488" cy="5034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>
                <a:solidFill>
                  <a:srgbClr val="00B050"/>
                </a:solidFill>
                <a:latin typeface="Segoe Print" panose="02000600000000000000" pitchFamily="2" charset="0"/>
              </a:rPr>
              <a:t>Jak segregować ?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FF1F9A04-8FE0-FF7B-A41C-F2EDC2B0B13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5" t="16141" r="15844" b="21599"/>
          <a:stretch/>
        </p:blipFill>
        <p:spPr bwMode="auto">
          <a:xfrm>
            <a:off x="107504" y="188640"/>
            <a:ext cx="2128741" cy="10846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A2BE2592-715D-03D1-DD68-07454EEDC1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666" y="194161"/>
            <a:ext cx="2454830" cy="822273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4"/>
          <a:srcRect l="25200" t="12600" r="11014" b="38401"/>
          <a:stretch/>
        </p:blipFill>
        <p:spPr>
          <a:xfrm>
            <a:off x="1403648" y="1786468"/>
            <a:ext cx="6515608" cy="2815386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865" y="4725144"/>
            <a:ext cx="1382380" cy="1849876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6"/>
          <a:srcRect l="26415" t="53975" r="37360" b="25025"/>
          <a:stretch/>
        </p:blipFill>
        <p:spPr>
          <a:xfrm>
            <a:off x="2483768" y="4903538"/>
            <a:ext cx="3945586" cy="1286604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6"/>
          <a:srcRect l="66149" t="64260" r="16526" b="10541"/>
          <a:stretch/>
        </p:blipFill>
        <p:spPr>
          <a:xfrm>
            <a:off x="6662762" y="4797152"/>
            <a:ext cx="1927571" cy="1577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502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ytuł 1"/>
          <p:cNvSpPr txBox="1">
            <a:spLocks/>
          </p:cNvSpPr>
          <p:nvPr/>
        </p:nvSpPr>
        <p:spPr>
          <a:xfrm>
            <a:off x="1357766" y="1053331"/>
            <a:ext cx="6478488" cy="5034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>
                <a:solidFill>
                  <a:srgbClr val="00B050"/>
                </a:solidFill>
                <a:latin typeface="Segoe Print" panose="02000600000000000000" pitchFamily="2" charset="0"/>
              </a:rPr>
              <a:t>Jak segregować ?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4536C07B-4015-C58F-7CCA-7749ED3EE8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5" t="16141" r="15844" b="21599"/>
          <a:stretch/>
        </p:blipFill>
        <p:spPr bwMode="auto">
          <a:xfrm>
            <a:off x="107504" y="188640"/>
            <a:ext cx="2128741" cy="10846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EEEE7611-C79B-0CF1-86B9-60DE589881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666" y="194161"/>
            <a:ext cx="2454830" cy="822273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4"/>
          <a:srcRect l="24412" t="8703" r="12589" b="47909"/>
          <a:stretch/>
        </p:blipFill>
        <p:spPr>
          <a:xfrm>
            <a:off x="1357766" y="1675771"/>
            <a:ext cx="6505730" cy="252028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05" y="4437112"/>
            <a:ext cx="1577140" cy="2089423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4"/>
          <a:srcRect l="24412" t="53330" r="12589" b="5898"/>
          <a:stretch/>
        </p:blipFill>
        <p:spPr>
          <a:xfrm>
            <a:off x="2339752" y="4196051"/>
            <a:ext cx="6505730" cy="2368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94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ytuł 1"/>
          <p:cNvSpPr txBox="1">
            <a:spLocks/>
          </p:cNvSpPr>
          <p:nvPr/>
        </p:nvSpPr>
        <p:spPr>
          <a:xfrm>
            <a:off x="1331640" y="1053331"/>
            <a:ext cx="6478488" cy="5034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>
                <a:solidFill>
                  <a:srgbClr val="00B050"/>
                </a:solidFill>
                <a:latin typeface="Segoe Print" panose="02000600000000000000" pitchFamily="2" charset="0"/>
              </a:rPr>
              <a:t>Jak segregować ?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EFA535A2-5DD9-993F-6C32-4A4369743BF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5" t="16141" r="15844" b="21599"/>
          <a:stretch/>
        </p:blipFill>
        <p:spPr bwMode="auto">
          <a:xfrm>
            <a:off x="107504" y="188640"/>
            <a:ext cx="2128741" cy="10846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B138E19D-AF0E-78FF-8264-7B2BB414F7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666" y="194161"/>
            <a:ext cx="2454830" cy="822273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4"/>
          <a:srcRect l="23226" t="44400" r="10625" b="10800"/>
          <a:stretch/>
        </p:blipFill>
        <p:spPr>
          <a:xfrm>
            <a:off x="602224" y="1853806"/>
            <a:ext cx="7937320" cy="3023741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5"/>
          <a:srcRect l="58501" t="31800" r="16201" b="44400"/>
          <a:stretch/>
        </p:blipFill>
        <p:spPr>
          <a:xfrm>
            <a:off x="5508104" y="4881018"/>
            <a:ext cx="3240360" cy="1721441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4618952"/>
            <a:ext cx="1480874" cy="1983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573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mbol zastępczy zawartości 1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574"/>
          <a:stretch/>
        </p:blipFill>
        <p:spPr>
          <a:xfrm>
            <a:off x="5563971" y="1414675"/>
            <a:ext cx="3400517" cy="4823500"/>
          </a:xfrm>
        </p:spPr>
      </p:pic>
      <p:sp>
        <p:nvSpPr>
          <p:cNvPr id="4" name="Tytuł 1"/>
          <p:cNvSpPr txBox="1">
            <a:spLocks noGrp="1"/>
          </p:cNvSpPr>
          <p:nvPr>
            <p:ph type="title"/>
          </p:nvPr>
        </p:nvSpPr>
        <p:spPr>
          <a:xfrm>
            <a:off x="457200" y="5602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4000" b="1" dirty="0">
                <a:solidFill>
                  <a:srgbClr val="00B050"/>
                </a:solidFill>
                <a:latin typeface="Segoe Print" panose="02000600000000000000" pitchFamily="2" charset="0"/>
              </a:rPr>
              <a:t>Kompostowanie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707" y="2308603"/>
            <a:ext cx="4043487" cy="4354053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3558" y="1052736"/>
            <a:ext cx="1916884" cy="20986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E235DED5-2A1F-7CDD-D61F-2172EA20EC4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5" t="16141" r="15844" b="21599"/>
          <a:stretch/>
        </p:blipFill>
        <p:spPr bwMode="auto">
          <a:xfrm>
            <a:off x="107504" y="188640"/>
            <a:ext cx="2128741" cy="10846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410BE826-969D-9A86-3414-60C8A59D67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690" y="244868"/>
            <a:ext cx="2238806" cy="749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268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ytuł 1"/>
          <p:cNvSpPr>
            <a:spLocks noGrp="1"/>
          </p:cNvSpPr>
          <p:nvPr>
            <p:ph type="title"/>
          </p:nvPr>
        </p:nvSpPr>
        <p:spPr>
          <a:xfrm>
            <a:off x="467544" y="601799"/>
            <a:ext cx="8229600" cy="1027001"/>
          </a:xfrm>
        </p:spPr>
        <p:txBody>
          <a:bodyPr>
            <a:normAutofit/>
          </a:bodyPr>
          <a:lstStyle/>
          <a:p>
            <a:r>
              <a:rPr lang="pl-PL" sz="3300" b="1" dirty="0">
                <a:solidFill>
                  <a:srgbClr val="00B050"/>
                </a:solidFill>
                <a:latin typeface="Segoe Print" panose="02000600000000000000" pitchFamily="2" charset="0"/>
              </a:rPr>
              <a:t>Jak</a:t>
            </a:r>
            <a:r>
              <a:rPr lang="pl-PL" sz="4000" b="1" dirty="0">
                <a:solidFill>
                  <a:srgbClr val="00B050"/>
                </a:solidFill>
                <a:latin typeface="Segoe Print" panose="02000600000000000000" pitchFamily="2" charset="0"/>
              </a:rPr>
              <a:t> </a:t>
            </a:r>
            <a:r>
              <a:rPr lang="pl-PL" sz="3300" b="1" dirty="0">
                <a:solidFill>
                  <a:srgbClr val="00B050"/>
                </a:solidFill>
                <a:latin typeface="Segoe Print" panose="02000600000000000000" pitchFamily="2" charset="0"/>
              </a:rPr>
              <a:t>segregować?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214DED0D-EAC7-7088-EF5F-49AE967941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5" t="16141" r="15844" b="21599"/>
          <a:stretch/>
        </p:blipFill>
        <p:spPr bwMode="auto">
          <a:xfrm>
            <a:off x="107504" y="188640"/>
            <a:ext cx="2128741" cy="10846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866DCDEE-AC68-3B3B-C9AC-6A7247FCA4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666" y="194161"/>
            <a:ext cx="2454830" cy="822273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4"/>
          <a:srcRect l="23226" t="48600" r="10625" b="5201"/>
          <a:stretch/>
        </p:blipFill>
        <p:spPr>
          <a:xfrm>
            <a:off x="1907704" y="1505794"/>
            <a:ext cx="6491064" cy="2550061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60830"/>
            <a:ext cx="1489358" cy="1993032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197" y="4643950"/>
            <a:ext cx="1591299" cy="2129448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535991" y="4055855"/>
            <a:ext cx="6264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1600" dirty="0" smtClean="0"/>
              <a:t>Pojemnik na odpady zmieszane służy na odpady resztkowe – pozostałości po segregacji odpadów. </a:t>
            </a:r>
            <a:r>
              <a:rPr lang="pl-PL" sz="1600" b="1" dirty="0" smtClean="0"/>
              <a:t>Nie można w nim mieszać wszystkich odpadów!</a:t>
            </a:r>
            <a:endParaRPr lang="pl-PL" sz="1600" b="1" dirty="0"/>
          </a:p>
        </p:txBody>
      </p:sp>
      <p:sp>
        <p:nvSpPr>
          <p:cNvPr id="11" name="pole tekstowe 10"/>
          <p:cNvSpPr txBox="1"/>
          <p:nvPr/>
        </p:nvSpPr>
        <p:spPr>
          <a:xfrm>
            <a:off x="2813275" y="5154161"/>
            <a:ext cx="44616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1600" dirty="0" smtClean="0"/>
              <a:t>Jeśli w naszym domu powstaje odpad w postaci popiołu mamy obowiązek jego segregacji w osobnym pojemniku koloru szarego lub z szarą klapą! </a:t>
            </a:r>
            <a:r>
              <a:rPr lang="pl-PL" sz="1600" b="1" dirty="0" smtClean="0"/>
              <a:t>Popiołu nie wolno wrzucać do innych odpadów!</a:t>
            </a:r>
            <a:endParaRPr lang="pl-PL" sz="1600" b="1" dirty="0"/>
          </a:p>
        </p:txBody>
      </p:sp>
      <p:sp>
        <p:nvSpPr>
          <p:cNvPr id="12" name="pole tekstowe 11"/>
          <p:cNvSpPr txBox="1"/>
          <p:nvPr/>
        </p:nvSpPr>
        <p:spPr>
          <a:xfrm>
            <a:off x="1403648" y="5477841"/>
            <a:ext cx="1268829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2400" b="1" dirty="0" smtClean="0"/>
              <a:t>POPIÓŁ</a:t>
            </a:r>
            <a:endParaRPr lang="pl-PL" sz="2400" b="1" dirty="0"/>
          </a:p>
        </p:txBody>
      </p:sp>
    </p:spTree>
    <p:extLst>
      <p:ext uri="{BB962C8B-B14F-4D97-AF65-F5344CB8AC3E}">
        <p14:creationId xmlns:p14="http://schemas.microsoft.com/office/powerpoint/2010/main" val="3815230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3568" y="4046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b="1" dirty="0">
                <a:solidFill>
                  <a:srgbClr val="00B050"/>
                </a:solidFill>
                <a:latin typeface="Segoe Print" panose="02000600000000000000" pitchFamily="2" charset="0"/>
              </a:rPr>
              <a:t>Odpady problemowe, niebezpieczne?</a:t>
            </a: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823" y="1663849"/>
            <a:ext cx="6115042" cy="4314368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986CFB15-DF1E-C27C-6ABA-C32F451727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5" t="16141" r="15844" b="21599"/>
          <a:stretch/>
        </p:blipFill>
        <p:spPr bwMode="auto">
          <a:xfrm>
            <a:off x="107504" y="260648"/>
            <a:ext cx="1846084" cy="94059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ACADD111-635E-0BA8-8417-DC8AF3096A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951036"/>
            <a:ext cx="2454830" cy="822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065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813140"/>
            <a:ext cx="7776863" cy="5568188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2411760" y="2931682"/>
            <a:ext cx="792088" cy="3533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rostokąt: zaokrąglone rogi 2">
            <a:extLst>
              <a:ext uri="{FF2B5EF4-FFF2-40B4-BE49-F238E27FC236}">
                <a16:creationId xmlns:a16="http://schemas.microsoft.com/office/drawing/2014/main" xmlns="" id="{B2E74980-C2FA-4B00-9D13-321DAE335A6C}"/>
              </a:ext>
            </a:extLst>
          </p:cNvPr>
          <p:cNvSpPr/>
          <p:nvPr/>
        </p:nvSpPr>
        <p:spPr>
          <a:xfrm>
            <a:off x="2411760" y="3429000"/>
            <a:ext cx="792088" cy="35330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CA9B06E2-5FBE-CF74-5E96-2ADE8A8E8E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5" t="16141" r="15844" b="21599"/>
          <a:stretch/>
        </p:blipFill>
        <p:spPr bwMode="auto">
          <a:xfrm>
            <a:off x="107504" y="188640"/>
            <a:ext cx="2128741" cy="10846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E146A403-FCAB-32D9-B2F9-2A7B00D263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666" y="194161"/>
            <a:ext cx="2454830" cy="822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994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512" y="5694272"/>
            <a:ext cx="8568952" cy="1143000"/>
          </a:xfrm>
        </p:spPr>
        <p:txBody>
          <a:bodyPr>
            <a:normAutofit/>
          </a:bodyPr>
          <a:lstStyle/>
          <a:p>
            <a:r>
              <a:rPr lang="pl-PL" sz="3200" dirty="0" smtClean="0">
                <a:solidFill>
                  <a:srgbClr val="00B050"/>
                </a:solidFill>
                <a:latin typeface="Segoe Print" panose="02000600000000000000" pitchFamily="2" charset="0"/>
              </a:rPr>
              <a:t>Znajdź PSZOK w Twojej gminie.</a:t>
            </a:r>
            <a:br>
              <a:rPr lang="pl-PL" sz="3200" dirty="0" smtClean="0">
                <a:solidFill>
                  <a:srgbClr val="00B050"/>
                </a:solidFill>
                <a:latin typeface="Segoe Print" panose="02000600000000000000" pitchFamily="2" charset="0"/>
              </a:rPr>
            </a:br>
            <a:r>
              <a:rPr lang="pl-PL" sz="1600" dirty="0" smtClean="0">
                <a:solidFill>
                  <a:srgbClr val="00B050"/>
                </a:solidFill>
                <a:latin typeface="Segoe Print" panose="02000600000000000000" pitchFamily="2" charset="0"/>
              </a:rPr>
              <a:t>W niektórych gminach, do czasu ich powstania, funkcjonują tzw. MPSZOK</a:t>
            </a:r>
            <a:endParaRPr lang="pl-PL" sz="1600" dirty="0">
              <a:solidFill>
                <a:srgbClr val="00B050"/>
              </a:solidFill>
              <a:latin typeface="Segoe Print" panose="02000600000000000000" pitchFamily="2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2"/>
          <a:srcRect l="23619" t="16799" r="11807" b="11802"/>
          <a:stretch/>
        </p:blipFill>
        <p:spPr>
          <a:xfrm>
            <a:off x="899592" y="1124744"/>
            <a:ext cx="7416824" cy="4612903"/>
          </a:xfrm>
          <a:prstGeom prst="rect">
            <a:avLst/>
          </a:prstGeom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331912" y="53008"/>
            <a:ext cx="856895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dirty="0" smtClean="0">
                <a:solidFill>
                  <a:srgbClr val="00B050"/>
                </a:solidFill>
                <a:latin typeface="Segoe Print" panose="02000600000000000000" pitchFamily="2" charset="0"/>
              </a:rPr>
              <a:t>Do PSZOK-u możesz bezpłatnie oddać: </a:t>
            </a:r>
            <a:endParaRPr lang="pl-PL" sz="3200" dirty="0">
              <a:solidFill>
                <a:srgbClr val="00B050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9941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6" y="0"/>
            <a:ext cx="922569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81937" y="4687659"/>
            <a:ext cx="3035544" cy="20162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819" y="5485874"/>
            <a:ext cx="1121779" cy="920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439813">
            <a:off x="2051720" y="2132856"/>
            <a:ext cx="5545018" cy="1187418"/>
          </a:xfrm>
          <a:prstGeom prst="rect">
            <a:avLst/>
          </a:prstGeom>
        </p:spPr>
      </p:pic>
      <p:sp>
        <p:nvSpPr>
          <p:cNvPr id="7" name="Tytuł 1"/>
          <p:cNvSpPr txBox="1">
            <a:spLocks/>
          </p:cNvSpPr>
          <p:nvPr/>
        </p:nvSpPr>
        <p:spPr>
          <a:xfrm>
            <a:off x="107504" y="450630"/>
            <a:ext cx="856895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Prawidłowe postępowanie z odpadami to nie tylko segregacja!</a:t>
            </a:r>
            <a:endParaRPr lang="pl-PL" sz="3200" b="1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9170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787"/>
            <a:ext cx="9144000" cy="6913844"/>
          </a:xfrm>
          <a:prstGeom prst="rect">
            <a:avLst/>
          </a:prstGeom>
        </p:spPr>
      </p:pic>
      <p:sp>
        <p:nvSpPr>
          <p:cNvPr id="18" name="Chmurka 17"/>
          <p:cNvSpPr/>
          <p:nvPr/>
        </p:nvSpPr>
        <p:spPr>
          <a:xfrm>
            <a:off x="5652120" y="2150966"/>
            <a:ext cx="792088" cy="495238"/>
          </a:xfrm>
          <a:prstGeom prst="cloud">
            <a:avLst/>
          </a:prstGeom>
          <a:solidFill>
            <a:srgbClr val="FF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ole tekstowe 13"/>
          <p:cNvSpPr txBox="1"/>
          <p:nvPr/>
        </p:nvSpPr>
        <p:spPr>
          <a:xfrm>
            <a:off x="5642001" y="2150966"/>
            <a:ext cx="802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>
                <a:solidFill>
                  <a:schemeClr val="bg2"/>
                </a:solidFill>
              </a:rPr>
              <a:t>OŁÓW</a:t>
            </a:r>
          </a:p>
        </p:txBody>
      </p:sp>
      <p:sp>
        <p:nvSpPr>
          <p:cNvPr id="20" name="Chmurka 19"/>
          <p:cNvSpPr/>
          <p:nvPr/>
        </p:nvSpPr>
        <p:spPr>
          <a:xfrm>
            <a:off x="6876256" y="2550984"/>
            <a:ext cx="925631" cy="827435"/>
          </a:xfrm>
          <a:prstGeom prst="cloud">
            <a:avLst/>
          </a:prstGeom>
          <a:solidFill>
            <a:srgbClr val="FFFF00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9" name="Chmurka 18"/>
          <p:cNvSpPr/>
          <p:nvPr/>
        </p:nvSpPr>
        <p:spPr>
          <a:xfrm>
            <a:off x="1808590" y="1377087"/>
            <a:ext cx="2223864" cy="495238"/>
          </a:xfrm>
          <a:prstGeom prst="cloud">
            <a:avLst/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" name="Chmurka 20"/>
          <p:cNvSpPr/>
          <p:nvPr/>
        </p:nvSpPr>
        <p:spPr>
          <a:xfrm>
            <a:off x="8301596" y="3018328"/>
            <a:ext cx="858765" cy="495238"/>
          </a:xfrm>
          <a:prstGeom prst="cloud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ole tekstowe 8"/>
          <p:cNvSpPr txBox="1"/>
          <p:nvPr/>
        </p:nvSpPr>
        <p:spPr>
          <a:xfrm>
            <a:off x="8261389" y="3068960"/>
            <a:ext cx="982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/>
              <a:t>FURANY</a:t>
            </a:r>
          </a:p>
        </p:txBody>
      </p:sp>
      <p:sp>
        <p:nvSpPr>
          <p:cNvPr id="11" name="pole tekstowe 10"/>
          <p:cNvSpPr txBox="1"/>
          <p:nvPr/>
        </p:nvSpPr>
        <p:spPr>
          <a:xfrm>
            <a:off x="6885540" y="2646204"/>
            <a:ext cx="9070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PYŁY</a:t>
            </a:r>
          </a:p>
          <a:p>
            <a:r>
              <a:rPr lang="pl-PL" b="1" dirty="0"/>
              <a:t> PM2,5</a:t>
            </a:r>
          </a:p>
        </p:txBody>
      </p:sp>
      <p:sp>
        <p:nvSpPr>
          <p:cNvPr id="22" name="Chmurka 21"/>
          <p:cNvSpPr/>
          <p:nvPr/>
        </p:nvSpPr>
        <p:spPr>
          <a:xfrm>
            <a:off x="7144032" y="-506"/>
            <a:ext cx="2025507" cy="545870"/>
          </a:xfrm>
          <a:prstGeom prst="cloud">
            <a:avLst/>
          </a:prstGeom>
          <a:solidFill>
            <a:srgbClr val="7030A0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Chmurka 22"/>
          <p:cNvSpPr/>
          <p:nvPr/>
        </p:nvSpPr>
        <p:spPr>
          <a:xfrm>
            <a:off x="6596608" y="1102710"/>
            <a:ext cx="969338" cy="1007924"/>
          </a:xfrm>
          <a:prstGeom prst="cloud">
            <a:avLst/>
          </a:prstGeom>
          <a:solidFill>
            <a:srgbClr val="00206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" name="Chmurka 23"/>
          <p:cNvSpPr/>
          <p:nvPr/>
        </p:nvSpPr>
        <p:spPr>
          <a:xfrm>
            <a:off x="4695203" y="1133562"/>
            <a:ext cx="1069673" cy="495238"/>
          </a:xfrm>
          <a:prstGeom prst="cloud">
            <a:avLst/>
          </a:prstGeom>
          <a:solidFill>
            <a:srgbClr val="0070C0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Chmurka 24"/>
          <p:cNvSpPr/>
          <p:nvPr/>
        </p:nvSpPr>
        <p:spPr>
          <a:xfrm>
            <a:off x="5738088" y="-78502"/>
            <a:ext cx="924952" cy="802325"/>
          </a:xfrm>
          <a:prstGeom prst="cloud">
            <a:avLst/>
          </a:prstGeom>
          <a:solidFill>
            <a:srgbClr val="00B0F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ole tekstowe 5"/>
          <p:cNvSpPr txBox="1"/>
          <p:nvPr/>
        </p:nvSpPr>
        <p:spPr>
          <a:xfrm>
            <a:off x="5764876" y="-506"/>
            <a:ext cx="848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>
                <a:solidFill>
                  <a:schemeClr val="bg1"/>
                </a:solidFill>
              </a:rPr>
              <a:t>TLENKI</a:t>
            </a:r>
            <a:endParaRPr lang="pl-PL" dirty="0">
              <a:solidFill>
                <a:schemeClr val="bg1"/>
              </a:solidFill>
            </a:endParaRPr>
          </a:p>
          <a:p>
            <a:r>
              <a:rPr lang="pl-PL" b="1" dirty="0">
                <a:solidFill>
                  <a:schemeClr val="bg1"/>
                </a:solidFill>
              </a:rPr>
              <a:t>AZOTU</a:t>
            </a:r>
          </a:p>
        </p:txBody>
      </p:sp>
      <p:sp>
        <p:nvSpPr>
          <p:cNvPr id="15" name="pole tekstowe 14"/>
          <p:cNvSpPr txBox="1"/>
          <p:nvPr/>
        </p:nvSpPr>
        <p:spPr>
          <a:xfrm>
            <a:off x="4752985" y="1187248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>
                <a:solidFill>
                  <a:schemeClr val="bg1"/>
                </a:solidFill>
              </a:rPr>
              <a:t>BENZEN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6709220" y="1252953"/>
            <a:ext cx="7441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>
                <a:solidFill>
                  <a:schemeClr val="bg2"/>
                </a:solidFill>
              </a:rPr>
              <a:t>PYŁY</a:t>
            </a:r>
            <a:endParaRPr lang="pl-PL" b="1" dirty="0">
              <a:solidFill>
                <a:schemeClr val="tx2"/>
              </a:solidFill>
            </a:endParaRPr>
          </a:p>
          <a:p>
            <a:r>
              <a:rPr lang="pl-PL" b="1" dirty="0">
                <a:solidFill>
                  <a:schemeClr val="bg2"/>
                </a:solidFill>
              </a:rPr>
              <a:t>PM10</a:t>
            </a:r>
          </a:p>
        </p:txBody>
      </p:sp>
      <p:sp>
        <p:nvSpPr>
          <p:cNvPr id="16" name="pole tekstowe 15"/>
          <p:cNvSpPr txBox="1"/>
          <p:nvPr/>
        </p:nvSpPr>
        <p:spPr>
          <a:xfrm>
            <a:off x="7336518" y="61598"/>
            <a:ext cx="1656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>
                <a:solidFill>
                  <a:schemeClr val="bg1"/>
                </a:solidFill>
              </a:rPr>
              <a:t>TLENEK</a:t>
            </a:r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b="1" dirty="0">
                <a:solidFill>
                  <a:schemeClr val="bg1"/>
                </a:solidFill>
              </a:rPr>
              <a:t>WĘGLA</a:t>
            </a:r>
          </a:p>
        </p:txBody>
      </p:sp>
      <p:sp>
        <p:nvSpPr>
          <p:cNvPr id="26" name="Chmurka 25"/>
          <p:cNvSpPr/>
          <p:nvPr/>
        </p:nvSpPr>
        <p:spPr>
          <a:xfrm>
            <a:off x="5669694" y="2919897"/>
            <a:ext cx="792088" cy="495238"/>
          </a:xfrm>
          <a:prstGeom prst="cloud">
            <a:avLst/>
          </a:prstGeom>
          <a:solidFill>
            <a:schemeClr val="tx2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7" name="Chmurka 26"/>
          <p:cNvSpPr/>
          <p:nvPr/>
        </p:nvSpPr>
        <p:spPr>
          <a:xfrm>
            <a:off x="2784326" y="2186696"/>
            <a:ext cx="2148423" cy="495238"/>
          </a:xfrm>
          <a:prstGeom prst="cloud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ole tekstowe 6"/>
          <p:cNvSpPr txBox="1"/>
          <p:nvPr/>
        </p:nvSpPr>
        <p:spPr>
          <a:xfrm>
            <a:off x="2904581" y="2186696"/>
            <a:ext cx="1775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/>
              <a:t>CHLOROWODÓR</a:t>
            </a:r>
          </a:p>
        </p:txBody>
      </p:sp>
      <p:sp>
        <p:nvSpPr>
          <p:cNvPr id="28" name="Chmurka 27"/>
          <p:cNvSpPr/>
          <p:nvPr/>
        </p:nvSpPr>
        <p:spPr>
          <a:xfrm>
            <a:off x="7565946" y="1356266"/>
            <a:ext cx="1586648" cy="9144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ole tekstowe 7"/>
          <p:cNvSpPr txBox="1"/>
          <p:nvPr/>
        </p:nvSpPr>
        <p:spPr>
          <a:xfrm rot="21419205">
            <a:off x="7544041" y="1631105"/>
            <a:ext cx="1721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chemeClr val="bg1"/>
                </a:solidFill>
              </a:rPr>
              <a:t>CYJANOWODÓR</a:t>
            </a:r>
          </a:p>
        </p:txBody>
      </p:sp>
      <p:sp>
        <p:nvSpPr>
          <p:cNvPr id="12" name="pole tekstowe 11"/>
          <p:cNvSpPr txBox="1"/>
          <p:nvPr/>
        </p:nvSpPr>
        <p:spPr>
          <a:xfrm>
            <a:off x="5675638" y="2923203"/>
            <a:ext cx="798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>
                <a:solidFill>
                  <a:schemeClr val="bg1"/>
                </a:solidFill>
              </a:rPr>
              <a:t>KADM</a:t>
            </a:r>
          </a:p>
        </p:txBody>
      </p:sp>
      <p:sp>
        <p:nvSpPr>
          <p:cNvPr id="29" name="Chmurka 28"/>
          <p:cNvSpPr/>
          <p:nvPr/>
        </p:nvSpPr>
        <p:spPr>
          <a:xfrm>
            <a:off x="1774899" y="1863015"/>
            <a:ext cx="792088" cy="495238"/>
          </a:xfrm>
          <a:prstGeom prst="cloud">
            <a:avLst/>
          </a:prstGeom>
          <a:solidFill>
            <a:schemeClr val="accent2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ole tekstowe 4"/>
          <p:cNvSpPr txBox="1"/>
          <p:nvPr/>
        </p:nvSpPr>
        <p:spPr>
          <a:xfrm>
            <a:off x="1844635" y="1939536"/>
            <a:ext cx="652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>
                <a:solidFill>
                  <a:schemeClr val="bg2"/>
                </a:solidFill>
              </a:rPr>
              <a:t>RTĘĆ</a:t>
            </a:r>
          </a:p>
        </p:txBody>
      </p:sp>
      <p:sp>
        <p:nvSpPr>
          <p:cNvPr id="13" name="pole tekstowe 12"/>
          <p:cNvSpPr txBox="1"/>
          <p:nvPr/>
        </p:nvSpPr>
        <p:spPr>
          <a:xfrm>
            <a:off x="2109042" y="1446439"/>
            <a:ext cx="1683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>
                <a:solidFill>
                  <a:schemeClr val="bg1"/>
                </a:solidFill>
              </a:rPr>
              <a:t>FORMALDEHYD</a:t>
            </a:r>
          </a:p>
        </p:txBody>
      </p:sp>
    </p:spTree>
    <p:extLst>
      <p:ext uri="{BB962C8B-B14F-4D97-AF65-F5344CB8AC3E}">
        <p14:creationId xmlns:p14="http://schemas.microsoft.com/office/powerpoint/2010/main" val="1219085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122387"/>
            <a:ext cx="8401050" cy="5114925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78231" y="2276872"/>
            <a:ext cx="6091644" cy="4117111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3E52BED2-780E-77BE-7EB9-C2AB681D1A5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5" t="16141" r="15844" b="21599"/>
          <a:stretch/>
        </p:blipFill>
        <p:spPr bwMode="auto">
          <a:xfrm>
            <a:off x="107504" y="124694"/>
            <a:ext cx="1944216" cy="9905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FAB07024-5B8A-D8E9-B03C-4862C9CC3BB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666" y="208853"/>
            <a:ext cx="2454830" cy="822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210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4644008" y="3717032"/>
            <a:ext cx="288032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/>
          <a:srcRect r="66964"/>
          <a:stretch/>
        </p:blipFill>
        <p:spPr>
          <a:xfrm>
            <a:off x="10438" y="1240632"/>
            <a:ext cx="2905378" cy="5531554"/>
          </a:xfrm>
          <a:prstGeom prst="rect">
            <a:avLst/>
          </a:prstGeom>
        </p:spPr>
      </p:pic>
      <p:sp>
        <p:nvSpPr>
          <p:cNvPr id="4" name="Tytuł 1"/>
          <p:cNvSpPr txBox="1">
            <a:spLocks noGrp="1"/>
          </p:cNvSpPr>
          <p:nvPr>
            <p:ph type="ctrTitle"/>
          </p:nvPr>
        </p:nvSpPr>
        <p:spPr>
          <a:xfrm>
            <a:off x="1548780" y="188640"/>
            <a:ext cx="6478488" cy="5034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>
                <a:solidFill>
                  <a:srgbClr val="00B050"/>
                </a:solidFill>
                <a:latin typeface="Segoe Print" panose="02000600000000000000" pitchFamily="2" charset="0"/>
              </a:rPr>
              <a:t>Ciekawostki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14E1ADB5-EBE8-7443-4530-61C00F259D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5" t="16141" r="15844" b="21599"/>
          <a:stretch/>
        </p:blipFill>
        <p:spPr bwMode="auto">
          <a:xfrm>
            <a:off x="6804248" y="173426"/>
            <a:ext cx="2128741" cy="10846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9575496C-A251-22CC-A775-3E23F9199A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65" y="144825"/>
            <a:ext cx="2454830" cy="822273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5"/>
          <a:srcRect l="22049" t="8000" r="11801" b="6602"/>
          <a:stretch/>
        </p:blipFill>
        <p:spPr>
          <a:xfrm>
            <a:off x="2915816" y="2204864"/>
            <a:ext cx="6048672" cy="4392488"/>
          </a:xfrm>
          <a:prstGeom prst="rect">
            <a:avLst/>
          </a:prstGeom>
        </p:spPr>
      </p:pic>
      <p:sp>
        <p:nvSpPr>
          <p:cNvPr id="8" name="Tytuł 1"/>
          <p:cNvSpPr txBox="1">
            <a:spLocks/>
          </p:cNvSpPr>
          <p:nvPr/>
        </p:nvSpPr>
        <p:spPr>
          <a:xfrm>
            <a:off x="3635896" y="1700808"/>
            <a:ext cx="4894312" cy="5034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000" b="1" dirty="0" smtClean="0">
                <a:solidFill>
                  <a:srgbClr val="00B050"/>
                </a:solidFill>
                <a:latin typeface="Segoe Print" panose="02000600000000000000" pitchFamily="2" charset="0"/>
              </a:rPr>
              <a:t>Policz jak długo rozkładają się odpady </a:t>
            </a:r>
          </a:p>
        </p:txBody>
      </p:sp>
    </p:spTree>
    <p:extLst>
      <p:ext uri="{BB962C8B-B14F-4D97-AF65-F5344CB8AC3E}">
        <p14:creationId xmlns:p14="http://schemas.microsoft.com/office/powerpoint/2010/main" val="2350268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/>
          <p:cNvSpPr txBox="1">
            <a:spLocks/>
          </p:cNvSpPr>
          <p:nvPr/>
        </p:nvSpPr>
        <p:spPr>
          <a:xfrm>
            <a:off x="1393129" y="461602"/>
            <a:ext cx="6478488" cy="5034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4000" b="1" dirty="0">
                <a:solidFill>
                  <a:srgbClr val="00B050"/>
                </a:solidFill>
                <a:latin typeface="Segoe Print" panose="02000600000000000000" pitchFamily="2" charset="0"/>
              </a:rPr>
              <a:t>Ciekawostki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90599"/>
            <a:ext cx="248602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1659538" y="931121"/>
            <a:ext cx="375605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accent1"/>
                </a:solidFill>
                <a:latin typeface="Segoe Print" panose="02000600000000000000" pitchFamily="2" charset="0"/>
              </a:rPr>
              <a:t>Czy wiesz, że makulatura ma 7 żyć? Dobrze wysegregowany papier może nam posłużyć 7 razy zanim straci swoje właściwości.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228" y="1724908"/>
            <a:ext cx="2106576" cy="2193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pole tekstowe 11"/>
          <p:cNvSpPr txBox="1"/>
          <p:nvPr/>
        </p:nvSpPr>
        <p:spPr>
          <a:xfrm rot="10800000" flipV="1">
            <a:off x="3072898" y="2324247"/>
            <a:ext cx="38884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FFC000"/>
                </a:solidFill>
                <a:latin typeface="Segoe Print" panose="02000600000000000000" pitchFamily="2" charset="0"/>
              </a:rPr>
              <a:t>Plastikowe odpady stanowią duże zagrożenie dla przyrody, jeśli traﬁą np. do lasu czy morza - zwierzęta mogą się</a:t>
            </a:r>
          </a:p>
          <a:p>
            <a:r>
              <a:rPr lang="pl-PL" dirty="0">
                <a:solidFill>
                  <a:srgbClr val="FFC000"/>
                </a:solidFill>
                <a:latin typeface="Segoe Print" panose="02000600000000000000" pitchFamily="2" charset="0"/>
              </a:rPr>
              <a:t>w nie zaplątać lub nimi udusić.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3" y="4064136"/>
            <a:ext cx="1695434" cy="1888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1746786" y="3949408"/>
            <a:ext cx="30412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007F3A"/>
                </a:solidFill>
                <a:latin typeface="Segoe Print" panose="02000600000000000000" pitchFamily="2" charset="0"/>
              </a:rPr>
              <a:t>Jeśli każdy z nas wyrzuci do kosza tylko jeden słoik, to na</a:t>
            </a:r>
          </a:p>
          <a:p>
            <a:r>
              <a:rPr lang="pl-PL" dirty="0">
                <a:solidFill>
                  <a:srgbClr val="007F3A"/>
                </a:solidFill>
                <a:latin typeface="Segoe Print" panose="02000600000000000000" pitchFamily="2" charset="0"/>
              </a:rPr>
              <a:t>składowiska w całej Polsce traﬁ rocznie 10 tys. ton szkła.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302" y="4064136"/>
            <a:ext cx="1979990" cy="1654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pole tekstowe 15"/>
          <p:cNvSpPr txBox="1"/>
          <p:nvPr/>
        </p:nvSpPr>
        <p:spPr>
          <a:xfrm>
            <a:off x="5415589" y="5863953"/>
            <a:ext cx="29523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accent1"/>
                </a:solidFill>
                <a:latin typeface="Segoe Print" panose="02000600000000000000" pitchFamily="2" charset="0"/>
              </a:rPr>
              <a:t>1 tona papieru z makulatury pozwala zaoszczędzić 17 drzew.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7B8FB6C8-F238-F078-0A6E-02347A4650B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5" t="16141" r="15844" b="21599"/>
          <a:stretch/>
        </p:blipFill>
        <p:spPr bwMode="auto">
          <a:xfrm>
            <a:off x="6750631" y="209953"/>
            <a:ext cx="2128741" cy="10846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91A180D2-3541-7C44-850D-9B325AC3A8C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14" y="108983"/>
            <a:ext cx="2454830" cy="822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6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1"/>
          <p:cNvSpPr txBox="1">
            <a:spLocks/>
          </p:cNvSpPr>
          <p:nvPr/>
        </p:nvSpPr>
        <p:spPr>
          <a:xfrm>
            <a:off x="1393129" y="836712"/>
            <a:ext cx="6478488" cy="5034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4000" b="1" dirty="0">
                <a:solidFill>
                  <a:srgbClr val="00B050"/>
                </a:solidFill>
                <a:latin typeface="Segoe Print" panose="02000600000000000000" pitchFamily="2" charset="0"/>
              </a:rPr>
              <a:t>Ciekawostki</a:t>
            </a:r>
          </a:p>
        </p:txBody>
      </p:sp>
      <p:sp>
        <p:nvSpPr>
          <p:cNvPr id="2" name="pole tekstowe 1"/>
          <p:cNvSpPr txBox="1"/>
          <p:nvPr/>
        </p:nvSpPr>
        <p:spPr>
          <a:xfrm>
            <a:off x="2461061" y="1556792"/>
            <a:ext cx="52854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accent1"/>
                </a:solidFill>
                <a:latin typeface="Segoe Print" panose="02000600000000000000" pitchFamily="2" charset="0"/>
              </a:rPr>
              <a:t>Każde 100 kg papieru to średniej wielkości dwa drzewa, przy czym należy wiedzieć, że jedno drzewo produkuje w ciągu roku  tlen wystarczający dla 10 osób.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1" y="1556792"/>
            <a:ext cx="240030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9016" y="2590800"/>
            <a:ext cx="115252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3311773" y="2677722"/>
            <a:ext cx="45372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FFC000"/>
                </a:solidFill>
                <a:latin typeface="Segoe Print" panose="02000600000000000000" pitchFamily="2" charset="0"/>
              </a:rPr>
              <a:t>Tworzywa sztuczne produkuje się z ropy naftowej - zasobu,  którego ilość jest ograniczona - odzyskując tworzywa sztuczne, oszczędzamy ropę naftową i zużywamy mniej energii.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2883914" y="4424045"/>
            <a:ext cx="527430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007F3A"/>
                </a:solidFill>
                <a:latin typeface="Segoe Print" panose="02000600000000000000" pitchFamily="2" charset="0"/>
              </a:rPr>
              <a:t>Szkło można wielokrotnie przetwarzać – poddane recyklingowi zostanie wykorzystane do produkcji kolejnych opakowań lub włókien izolacyjnych. </a:t>
            </a:r>
          </a:p>
          <a:p>
            <a:endParaRPr lang="pl-PL" dirty="0">
              <a:solidFill>
                <a:srgbClr val="007F3A"/>
              </a:solidFill>
              <a:latin typeface="Segoe Print" panose="02000600000000000000" pitchFamily="2" charset="0"/>
            </a:endParaRPr>
          </a:p>
          <a:p>
            <a:r>
              <a:rPr lang="pl-PL" dirty="0">
                <a:solidFill>
                  <a:srgbClr val="007F3A"/>
                </a:solidFill>
                <a:latin typeface="Segoe Print" panose="02000600000000000000" pitchFamily="2" charset="0"/>
              </a:rPr>
              <a:t>Szkło nie ulega biodegradacji - czas jego</a:t>
            </a:r>
          </a:p>
          <a:p>
            <a:r>
              <a:rPr lang="pl-PL" dirty="0">
                <a:solidFill>
                  <a:srgbClr val="007F3A"/>
                </a:solidFill>
                <a:latin typeface="Segoe Print" panose="02000600000000000000" pitchFamily="2" charset="0"/>
              </a:rPr>
              <a:t>rozpadu może wynieść ponad 4000 lat.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1" y="4891720"/>
            <a:ext cx="2759200" cy="1749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6515" y="4554309"/>
            <a:ext cx="1313328" cy="1490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D18BFB86-9655-75B0-EAF4-20D7BB14A6C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5" t="16141" r="15844" b="21599"/>
          <a:stretch/>
        </p:blipFill>
        <p:spPr bwMode="auto">
          <a:xfrm>
            <a:off x="107504" y="188640"/>
            <a:ext cx="2128741" cy="10846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45EA9CDB-CB37-F7BF-7AB1-442683977D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666" y="194161"/>
            <a:ext cx="2454830" cy="822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10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919" y="1074758"/>
            <a:ext cx="4321081" cy="292573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150" y="1155032"/>
            <a:ext cx="4227380" cy="2887069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2688894" y="244536"/>
            <a:ext cx="41585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400" b="1" dirty="0">
                <a:solidFill>
                  <a:srgbClr val="00B050"/>
                </a:solidFill>
                <a:latin typeface="Segoe Print" panose="02000600000000000000" pitchFamily="2" charset="0"/>
              </a:rPr>
              <a:t>Co wybierasz?</a:t>
            </a:r>
          </a:p>
        </p:txBody>
      </p:sp>
      <p:sp>
        <p:nvSpPr>
          <p:cNvPr id="7" name="Mnożenie 6"/>
          <p:cNvSpPr/>
          <p:nvPr/>
        </p:nvSpPr>
        <p:spPr>
          <a:xfrm>
            <a:off x="578546" y="1184476"/>
            <a:ext cx="3852727" cy="2904011"/>
          </a:xfrm>
          <a:prstGeom prst="mathMultiply">
            <a:avLst>
              <a:gd name="adj1" fmla="val 1318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42529" l="0" r="495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181" b="54981"/>
          <a:stretch/>
        </p:blipFill>
        <p:spPr>
          <a:xfrm>
            <a:off x="8061732" y="3298476"/>
            <a:ext cx="821862" cy="706587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46552" l="52464" r="965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819" r="4010" b="54598"/>
          <a:stretch/>
        </p:blipFill>
        <p:spPr>
          <a:xfrm>
            <a:off x="323527" y="3317572"/>
            <a:ext cx="648073" cy="687492"/>
          </a:xfrm>
          <a:prstGeom prst="rect">
            <a:avLst/>
          </a:prstGeom>
        </p:spPr>
      </p:pic>
      <p:cxnSp>
        <p:nvCxnSpPr>
          <p:cNvPr id="3" name="Łącznik prosty ze strzałką 2"/>
          <p:cNvCxnSpPr/>
          <p:nvPr/>
        </p:nvCxnSpPr>
        <p:spPr>
          <a:xfrm>
            <a:off x="1979712" y="3861048"/>
            <a:ext cx="720080" cy="648072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Łącznik prosty ze strzałką 13"/>
          <p:cNvCxnSpPr/>
          <p:nvPr/>
        </p:nvCxnSpPr>
        <p:spPr>
          <a:xfrm flipV="1">
            <a:off x="6195324" y="3861048"/>
            <a:ext cx="824948" cy="626554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825" y="4725144"/>
            <a:ext cx="6412535" cy="1918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7E1634FD-1F87-668F-8E32-1C3E93DC2B1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5" t="16141" r="15844" b="21599"/>
          <a:stretch/>
        </p:blipFill>
        <p:spPr bwMode="auto">
          <a:xfrm>
            <a:off x="179512" y="60073"/>
            <a:ext cx="1872208" cy="9539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3C11595E-B169-9438-04F2-5A7A2190963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776" y="186188"/>
            <a:ext cx="2094790" cy="701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471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2" accel="6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/>
          <p:cNvSpPr txBox="1"/>
          <p:nvPr/>
        </p:nvSpPr>
        <p:spPr>
          <a:xfrm>
            <a:off x="611558" y="1188457"/>
            <a:ext cx="8062077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chemeClr val="accent1">
                    <a:lumMod val="75000"/>
                  </a:schemeClr>
                </a:solidFill>
              </a:rPr>
              <a:t>Wykorzystane źródła:</a:t>
            </a:r>
          </a:p>
          <a:p>
            <a:endParaRPr lang="pl-PL" sz="24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342900" indent="-342900">
              <a:buAutoNum type="arabicPeriod"/>
            </a:pPr>
            <a:endParaRPr lang="pl-PL" dirty="0">
              <a:solidFill>
                <a:schemeClr val="accent1">
                  <a:lumMod val="75000"/>
                </a:schemeClr>
              </a:solidFill>
            </a:endParaRPr>
          </a:p>
          <a:p>
            <a:pPr marL="342900" indent="-342900">
              <a:buAutoNum type="arabicPeriod"/>
            </a:pPr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byceko.pl</a:t>
            </a:r>
          </a:p>
          <a:p>
            <a:pPr marL="342900" indent="-342900">
              <a:buAutoNum type="arabicPeriod"/>
            </a:pPr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ecoportal.com.pl</a:t>
            </a:r>
          </a:p>
          <a:p>
            <a:pPr marL="342900" indent="-342900">
              <a:buAutoNum type="arabicPeriod"/>
            </a:pPr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ekologia.pl</a:t>
            </a:r>
          </a:p>
          <a:p>
            <a:pPr marL="342900" indent="-342900">
              <a:buAutoNum type="arabicPeriod"/>
            </a:pPr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Ekorum</a:t>
            </a:r>
          </a:p>
          <a:p>
            <a:pPr marL="342900" indent="-342900">
              <a:buAutoNum type="arabicPeriod"/>
            </a:pPr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Fundacja Nasza Ziemia</a:t>
            </a:r>
          </a:p>
          <a:p>
            <a:pPr marL="342900" indent="-342900">
              <a:buAutoNum type="arabicPeriod"/>
            </a:pPr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Główny Urząd Statystyczny</a:t>
            </a:r>
          </a:p>
          <a:p>
            <a:pPr marL="342900" indent="-342900">
              <a:buAutoNum type="arabicPeriod"/>
            </a:pPr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Ministerstwo Klimatu</a:t>
            </a:r>
          </a:p>
          <a:p>
            <a:pPr marL="342900" indent="-342900">
              <a:buAutoNum type="arabicPeriod"/>
            </a:pPr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nie-truje.pl</a:t>
            </a:r>
          </a:p>
          <a:p>
            <a:pPr marL="342900" indent="-342900">
              <a:buAutoNum type="arabicPeriod"/>
            </a:pPr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Polska Grupa Recyklingu PROEKO</a:t>
            </a:r>
          </a:p>
          <a:p>
            <a:pPr marL="342900" indent="-342900">
              <a:buAutoNum type="arabicPeriod"/>
            </a:pPr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postronienatury.pl</a:t>
            </a:r>
          </a:p>
          <a:p>
            <a:pPr marL="342900" indent="-342900">
              <a:buAutoNum type="arabicPeriod"/>
            </a:pPr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REKOPOL Organizacja Odzysku</a:t>
            </a:r>
          </a:p>
          <a:p>
            <a:pPr marL="342900" indent="-342900">
              <a:buAutoNum type="arabicPeriod"/>
            </a:pPr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Ulica Ekologiczna</a:t>
            </a:r>
          </a:p>
          <a:p>
            <a:pPr marL="342900" indent="-342900">
              <a:buAutoNum type="arabicPeriod"/>
            </a:pPr>
            <a:endParaRPr lang="pl-PL" dirty="0"/>
          </a:p>
          <a:p>
            <a:pPr marL="342900" indent="-342900">
              <a:buAutoNum type="arabicPeriod"/>
            </a:pPr>
            <a:endParaRPr lang="pl-PL"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7EA94024-6750-6200-069F-40C237B8A0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5" t="16141" r="15844" b="21599"/>
          <a:stretch/>
        </p:blipFill>
        <p:spPr bwMode="auto">
          <a:xfrm>
            <a:off x="107504" y="188640"/>
            <a:ext cx="2128741" cy="10846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740F198C-2023-55DB-5443-4E02E2A603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666" y="194161"/>
            <a:ext cx="2454830" cy="822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454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59632" y="188640"/>
            <a:ext cx="8229600" cy="1143000"/>
          </a:xfrm>
        </p:spPr>
        <p:txBody>
          <a:bodyPr/>
          <a:lstStyle/>
          <a:p>
            <a:r>
              <a:rPr lang="pl-PL" b="1" dirty="0">
                <a:solidFill>
                  <a:srgbClr val="00B050"/>
                </a:solidFill>
                <a:latin typeface="Segoe Print" panose="02000600000000000000" pitchFamily="2" charset="0"/>
              </a:rPr>
              <a:t>Część warsztatowa</a:t>
            </a:r>
            <a:endParaRPr lang="pl-PL" dirty="0">
              <a:solidFill>
                <a:srgbClr val="00B050"/>
              </a:solidFill>
              <a:latin typeface="Segoe Print" panose="02000600000000000000" pitchFamily="2" charset="0"/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9E441A77-D361-E319-3998-615638A378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5" t="16141" r="15844" b="21599"/>
          <a:stretch/>
        </p:blipFill>
        <p:spPr bwMode="auto">
          <a:xfrm>
            <a:off x="107504" y="188640"/>
            <a:ext cx="2128741" cy="10846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C2D9F09A-2EDB-B7D2-DE70-DE9CD7CF6B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983586"/>
            <a:ext cx="2454830" cy="822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38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3600" b="1" dirty="0">
                <a:solidFill>
                  <a:srgbClr val="00B050"/>
                </a:solidFill>
                <a:latin typeface="Segoe Print" panose="02000600000000000000" pitchFamily="2" charset="0"/>
              </a:rPr>
              <a:t>Stłuczony talerz</a:t>
            </a:r>
          </a:p>
        </p:txBody>
      </p:sp>
      <p:pic>
        <p:nvPicPr>
          <p:cNvPr id="6148" name="Picture 4" descr="Znalezione obrazy dla zapytania stÅuczony kubek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3688" y="2327107"/>
            <a:ext cx="6120680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4F934BCB-88E2-A13C-46E2-0801161641A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5" t="16141" r="15844" b="21599"/>
          <a:stretch/>
        </p:blipFill>
        <p:spPr bwMode="auto">
          <a:xfrm>
            <a:off x="107504" y="188640"/>
            <a:ext cx="2128741" cy="10846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DACCBD2C-E34F-3D27-8CBA-D8FA3468E6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666" y="194161"/>
            <a:ext cx="2454830" cy="822273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4067944" y="6126163"/>
            <a:ext cx="1263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ZMIESZANE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74560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3600" b="1" dirty="0">
                <a:solidFill>
                  <a:srgbClr val="00B050"/>
                </a:solidFill>
                <a:latin typeface="Segoe Print" panose="02000600000000000000" pitchFamily="2" charset="0"/>
              </a:rPr>
              <a:t>Zepsute radio</a:t>
            </a:r>
          </a:p>
        </p:txBody>
      </p:sp>
      <p:pic>
        <p:nvPicPr>
          <p:cNvPr id="6" name="Picture 2" descr="C:\Users\Ekorum\Desktop\Obraz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2348880"/>
            <a:ext cx="5143500" cy="295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7AB24E7A-C99B-41D3-7F5F-713297C2D7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5" t="16141" r="15844" b="21599"/>
          <a:stretch/>
        </p:blipFill>
        <p:spPr bwMode="auto">
          <a:xfrm>
            <a:off x="107504" y="188640"/>
            <a:ext cx="2128741" cy="10846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4067944" y="6126163"/>
            <a:ext cx="786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PSZOK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12552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79578" y="1547987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pl-PL" sz="3600" b="1" dirty="0">
                <a:solidFill>
                  <a:srgbClr val="00B050"/>
                </a:solidFill>
                <a:latin typeface="Segoe Print" panose="02000600000000000000" pitchFamily="2" charset="0"/>
              </a:rPr>
              <a:t>Karton po mleku</a:t>
            </a:r>
          </a:p>
          <a:p>
            <a:pPr marL="0" indent="0" algn="ctr">
              <a:buNone/>
            </a:pPr>
            <a:endParaRPr lang="pl-PL" dirty="0"/>
          </a:p>
        </p:txBody>
      </p:sp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2515" y="2217081"/>
            <a:ext cx="5531768" cy="3688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2C3C9DDB-EE53-A26F-084D-7A3A396B26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5" t="16141" r="15844" b="21599"/>
          <a:stretch/>
        </p:blipFill>
        <p:spPr bwMode="auto">
          <a:xfrm>
            <a:off x="107504" y="188640"/>
            <a:ext cx="2128741" cy="10846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2843808" y="6164021"/>
            <a:ext cx="3251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METALE I TWORZYWA SZTUCZNE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0744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pl-PL" sz="3600" b="1" dirty="0">
                <a:solidFill>
                  <a:srgbClr val="00B050"/>
                </a:solidFill>
                <a:latin typeface="Segoe Print" panose="02000600000000000000" pitchFamily="2" charset="0"/>
              </a:rPr>
              <a:t>Stare opony</a:t>
            </a:r>
          </a:p>
          <a:p>
            <a:pPr marL="0" indent="0" algn="ctr">
              <a:buNone/>
            </a:pPr>
            <a:endParaRPr lang="pl-PL" dirty="0"/>
          </a:p>
          <a:p>
            <a:pPr marL="0" indent="0" algn="ctr">
              <a:buNone/>
            </a:pPr>
            <a:endParaRPr lang="pl-PL" dirty="0"/>
          </a:p>
        </p:txBody>
      </p:sp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2515" y="2636912"/>
            <a:ext cx="5724128" cy="3434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8D3B9C26-C003-F880-EABC-3EC0C5AB34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5" t="16141" r="15844" b="21599"/>
          <a:stretch/>
        </p:blipFill>
        <p:spPr bwMode="auto">
          <a:xfrm>
            <a:off x="107504" y="188640"/>
            <a:ext cx="2128741" cy="10846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10774342-B121-D8D7-C427-FE6EFD71C9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666" y="194161"/>
            <a:ext cx="2454830" cy="822273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4067944" y="6126163"/>
            <a:ext cx="786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PSZOK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33842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919" y="1074758"/>
            <a:ext cx="4321081" cy="292573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150" y="1155032"/>
            <a:ext cx="4227380" cy="2887069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2741382" y="217320"/>
            <a:ext cx="41585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400" b="1" dirty="0">
                <a:solidFill>
                  <a:srgbClr val="00B050"/>
                </a:solidFill>
                <a:latin typeface="Segoe Print" panose="02000600000000000000" pitchFamily="2" charset="0"/>
              </a:rPr>
              <a:t>Co wybierasz?</a:t>
            </a:r>
          </a:p>
        </p:txBody>
      </p:sp>
      <p:sp>
        <p:nvSpPr>
          <p:cNvPr id="7" name="Mnożenie 6"/>
          <p:cNvSpPr/>
          <p:nvPr/>
        </p:nvSpPr>
        <p:spPr>
          <a:xfrm>
            <a:off x="578546" y="1184476"/>
            <a:ext cx="3852727" cy="2904011"/>
          </a:xfrm>
          <a:prstGeom prst="mathMultiply">
            <a:avLst>
              <a:gd name="adj1" fmla="val 1318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42529" l="0" r="495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181" b="54981"/>
          <a:stretch/>
        </p:blipFill>
        <p:spPr>
          <a:xfrm>
            <a:off x="8061732" y="3298476"/>
            <a:ext cx="821862" cy="706587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46552" l="52464" r="965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819" r="4010" b="54598"/>
          <a:stretch/>
        </p:blipFill>
        <p:spPr>
          <a:xfrm>
            <a:off x="323527" y="3317572"/>
            <a:ext cx="648073" cy="687492"/>
          </a:xfrm>
          <a:prstGeom prst="rect">
            <a:avLst/>
          </a:prstGeom>
        </p:spPr>
      </p:pic>
      <p:cxnSp>
        <p:nvCxnSpPr>
          <p:cNvPr id="3" name="Łącznik prosty ze strzałką 2"/>
          <p:cNvCxnSpPr/>
          <p:nvPr/>
        </p:nvCxnSpPr>
        <p:spPr>
          <a:xfrm>
            <a:off x="1979712" y="3861048"/>
            <a:ext cx="720080" cy="648072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Łącznik prosty ze strzałką 13"/>
          <p:cNvCxnSpPr/>
          <p:nvPr/>
        </p:nvCxnSpPr>
        <p:spPr>
          <a:xfrm flipV="1">
            <a:off x="6195324" y="3861048"/>
            <a:ext cx="824948" cy="626554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825" y="4725144"/>
            <a:ext cx="6412535" cy="1918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41C851AC-E5B0-DC47-F3BB-BA825DBDA10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5" t="16141" r="15844" b="21599"/>
          <a:stretch/>
        </p:blipFill>
        <p:spPr bwMode="auto">
          <a:xfrm>
            <a:off x="135729" y="65995"/>
            <a:ext cx="1872208" cy="9539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04806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2" accel="6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3600" b="1" dirty="0">
                <a:solidFill>
                  <a:srgbClr val="00B050"/>
                </a:solidFill>
                <a:latin typeface="Segoe Print" panose="02000600000000000000" pitchFamily="2" charset="0"/>
              </a:rPr>
              <a:t>Przeterminowane lekarstwa</a:t>
            </a:r>
          </a:p>
          <a:p>
            <a:pPr marL="0" indent="0" algn="ctr">
              <a:buNone/>
            </a:pPr>
            <a:endParaRPr lang="pl-PL" sz="3600" dirty="0"/>
          </a:p>
        </p:txBody>
      </p:sp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96313" y="2420888"/>
            <a:ext cx="590550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CF4FCE46-BD7B-E3C7-7E5A-5F939C462D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5" t="16141" r="15844" b="21599"/>
          <a:stretch/>
        </p:blipFill>
        <p:spPr bwMode="auto">
          <a:xfrm>
            <a:off x="107504" y="188640"/>
            <a:ext cx="2128741" cy="10846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816500E6-7057-6B7A-FDA4-4206EA68A6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666" y="194161"/>
            <a:ext cx="2454830" cy="822273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3131840" y="5941497"/>
            <a:ext cx="3254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PSZOK LUB POJEMNIK W APTECE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1253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3600" b="1" dirty="0">
                <a:solidFill>
                  <a:srgbClr val="00B050"/>
                </a:solidFill>
                <a:latin typeface="Segoe Print" panose="02000600000000000000" pitchFamily="2" charset="0"/>
              </a:rPr>
              <a:t>Wypalony szklany znicz</a:t>
            </a:r>
          </a:p>
          <a:p>
            <a:pPr marL="0" indent="0" algn="ctr">
              <a:buNone/>
            </a:pPr>
            <a:endParaRPr lang="pl-PL" sz="3600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915816" y="2132856"/>
            <a:ext cx="3307550" cy="4410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92C87F4F-BAB9-1C82-3129-4F7D82B776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5" t="16141" r="15844" b="21599"/>
          <a:stretch/>
        </p:blipFill>
        <p:spPr bwMode="auto">
          <a:xfrm>
            <a:off x="107504" y="188640"/>
            <a:ext cx="2128741" cy="10846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EBFB410F-7F87-64DA-FD46-79AAD699DA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666" y="194161"/>
            <a:ext cx="2454830" cy="822273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4067944" y="6126163"/>
            <a:ext cx="1263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ZMIESZANE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88902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pl-PL" sz="3600" b="1" dirty="0">
                <a:solidFill>
                  <a:srgbClr val="00B050"/>
                </a:solidFill>
                <a:latin typeface="Segoe Print" panose="02000600000000000000" pitchFamily="2" charset="0"/>
              </a:rPr>
              <a:t>Słoiki</a:t>
            </a:r>
          </a:p>
          <a:p>
            <a:pPr marL="0" indent="0" algn="ctr">
              <a:buNone/>
            </a:pPr>
            <a:endParaRPr lang="pl-PL" dirty="0"/>
          </a:p>
        </p:txBody>
      </p:sp>
      <p:pic>
        <p:nvPicPr>
          <p:cNvPr id="6" name="Picture 2" descr="Jak przygotować słoiki na przetwory? - Beszamel.se.p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276872"/>
            <a:ext cx="4824536" cy="3618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FE77F952-0841-B8A8-6171-A9FAAAA346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5" t="16141" r="15844" b="21599"/>
          <a:stretch/>
        </p:blipFill>
        <p:spPr bwMode="auto">
          <a:xfrm>
            <a:off x="107504" y="188640"/>
            <a:ext cx="2128741" cy="10846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240A7F0A-1920-F8EE-1031-404A4EACE5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666" y="194161"/>
            <a:ext cx="2454830" cy="822273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4067944" y="6126163"/>
            <a:ext cx="769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SZKŁO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76041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3600" b="1" dirty="0">
                <a:solidFill>
                  <a:srgbClr val="00B050"/>
                </a:solidFill>
                <a:latin typeface="Segoe Print" panose="02000600000000000000" pitchFamily="2" charset="0"/>
              </a:rPr>
              <a:t>Niepotrzebna, stara książka</a:t>
            </a:r>
          </a:p>
          <a:p>
            <a:pPr marL="0" indent="0" algn="ctr">
              <a:buNone/>
            </a:pPr>
            <a:endParaRPr lang="pl-PL" sz="3600" dirty="0">
              <a:latin typeface="DuperPro-Bold" panose="04010805020101010101" pitchFamily="82" charset="-18"/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7744" y="2537248"/>
            <a:ext cx="4490963" cy="3368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3353AC9C-AF12-20A1-5531-5FF3F699BAE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5" t="16141" r="15844" b="21599"/>
          <a:stretch/>
        </p:blipFill>
        <p:spPr bwMode="auto">
          <a:xfrm>
            <a:off x="107504" y="188640"/>
            <a:ext cx="2128741" cy="10846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9171F72A-586E-2C95-E664-1861526850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666" y="194161"/>
            <a:ext cx="2454830" cy="822273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4067944" y="6126163"/>
            <a:ext cx="832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PAPIER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08353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pl-PL" sz="3600" b="1" dirty="0">
                <a:solidFill>
                  <a:srgbClr val="00B050"/>
                </a:solidFill>
                <a:latin typeface="Segoe Print" panose="02000600000000000000" pitchFamily="2" charset="0"/>
              </a:rPr>
              <a:t>Skoszona trawa</a:t>
            </a:r>
          </a:p>
          <a:p>
            <a:pPr marL="0" indent="0" algn="ctr">
              <a:buNone/>
            </a:pPr>
            <a:endParaRPr lang="pl-PL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420888"/>
            <a:ext cx="5855940" cy="3063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F42A62BF-9347-F71E-C234-0DC835450A8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5" t="16141" r="15844" b="21599"/>
          <a:stretch/>
        </p:blipFill>
        <p:spPr bwMode="auto">
          <a:xfrm>
            <a:off x="107504" y="188640"/>
            <a:ext cx="2128741" cy="10846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9DB76CD6-768A-BA73-5BBB-35F6C43747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666" y="194161"/>
            <a:ext cx="2454830" cy="822273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4067944" y="6126163"/>
            <a:ext cx="519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BIO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67053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pl-PL" sz="3600" b="1" dirty="0">
                <a:solidFill>
                  <a:srgbClr val="00B050"/>
                </a:solidFill>
                <a:latin typeface="Segoe Print" panose="02000600000000000000" pitchFamily="2" charset="0"/>
              </a:rPr>
              <a:t>Tłusty karton po pizzy</a:t>
            </a:r>
          </a:p>
          <a:p>
            <a:pPr marL="0" indent="0" algn="ctr">
              <a:buNone/>
            </a:pPr>
            <a:endParaRPr lang="pl-PL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60" y="2206085"/>
            <a:ext cx="4048125" cy="4162425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D1D680DD-2DE1-ACE9-4B46-C5936BCDCE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5" t="16141" r="15844" b="21599"/>
          <a:stretch/>
        </p:blipFill>
        <p:spPr bwMode="auto">
          <a:xfrm>
            <a:off x="107504" y="188640"/>
            <a:ext cx="2128741" cy="10846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453B6338-35B7-96A4-C58D-4892365DC7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666" y="194161"/>
            <a:ext cx="2454830" cy="822273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2140835" y="6466030"/>
            <a:ext cx="4589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BRUDNY, TŁUSTY PAPIER – ODPADY ZMIESZANE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9998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403648" y="2060848"/>
            <a:ext cx="6336704" cy="3234277"/>
          </a:xfrm>
        </p:spPr>
        <p:txBody>
          <a:bodyPr/>
          <a:lstStyle/>
          <a:p>
            <a:pPr marL="0" indent="0" algn="ctr">
              <a:buNone/>
            </a:pPr>
            <a:r>
              <a:rPr lang="pl-PL" sz="3600" b="1" dirty="0">
                <a:solidFill>
                  <a:srgbClr val="00B050"/>
                </a:solidFill>
                <a:latin typeface="Segoe Print" panose="02000600000000000000" pitchFamily="2" charset="0"/>
              </a:rPr>
              <a:t>Świetlówka, żarówka LED</a:t>
            </a:r>
          </a:p>
          <a:p>
            <a:pPr marL="0" indent="0" algn="ctr">
              <a:buNone/>
            </a:pPr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9121" y="3060084"/>
            <a:ext cx="3267075" cy="1924050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2BA22134-3916-36B2-F2C6-25C94DDAE4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5" t="16141" r="15844" b="21599"/>
          <a:stretch/>
        </p:blipFill>
        <p:spPr bwMode="auto">
          <a:xfrm>
            <a:off x="107504" y="188640"/>
            <a:ext cx="2128741" cy="10846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80E63834-9FFF-EB79-353C-14F0690FAE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666" y="194161"/>
            <a:ext cx="2454830" cy="822273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2843808" y="5373216"/>
            <a:ext cx="400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PSZOK LUB „SZAFA” NA ELEKTROODPADY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67733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543365" y="1622807"/>
            <a:ext cx="63385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3600" b="1" dirty="0">
                <a:solidFill>
                  <a:srgbClr val="00B050"/>
                </a:solidFill>
                <a:latin typeface="Segoe Print" panose="02000600000000000000" pitchFamily="2" charset="0"/>
              </a:rPr>
              <a:t>Zużyta bateria od zegarka</a:t>
            </a:r>
          </a:p>
        </p:txBody>
      </p:sp>
      <p:pic>
        <p:nvPicPr>
          <p:cNvPr id="29698" name="Picture 2" descr="Znalezione obrazy dla zapytania bateria zegarek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52269" y="2348880"/>
            <a:ext cx="4500814" cy="3353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A01C68D3-3E7E-D277-6B6B-BDA5749B47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5" t="16141" r="15844" b="21599"/>
          <a:stretch/>
        </p:blipFill>
        <p:spPr bwMode="auto">
          <a:xfrm>
            <a:off x="107504" y="188640"/>
            <a:ext cx="2128741" cy="10846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A59CDA19-E8B5-EF44-A090-7F79F4B682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666" y="194161"/>
            <a:ext cx="2454830" cy="822273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2771800" y="6021288"/>
            <a:ext cx="400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PSZOK LUB „SZAFA” NA ELEKTROODPADY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4740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221835" y="1894559"/>
            <a:ext cx="4618856" cy="77102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3600" b="1" dirty="0">
                <a:solidFill>
                  <a:srgbClr val="00B050"/>
                </a:solidFill>
                <a:latin typeface="Segoe Print" panose="02000600000000000000" pitchFamily="2" charset="0"/>
              </a:rPr>
              <a:t>Dziękuję za uwagę!</a:t>
            </a:r>
          </a:p>
        </p:txBody>
      </p:sp>
      <p:sp>
        <p:nvSpPr>
          <p:cNvPr id="4" name="Tytuł 1"/>
          <p:cNvSpPr txBox="1">
            <a:spLocks/>
          </p:cNvSpPr>
          <p:nvPr/>
        </p:nvSpPr>
        <p:spPr>
          <a:xfrm>
            <a:off x="678795" y="4010629"/>
            <a:ext cx="53565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l-PL" sz="2600"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00E979ED-2DE9-D567-6997-86D6B03988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25" y="4797152"/>
            <a:ext cx="7372350" cy="72445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B8C9E248-F957-9516-B7A4-8D54DF41371A}"/>
              </a:ext>
            </a:extLst>
          </p:cNvPr>
          <p:cNvSpPr txBox="1"/>
          <p:nvPr/>
        </p:nvSpPr>
        <p:spPr>
          <a:xfrm>
            <a:off x="-34626" y="5885837"/>
            <a:ext cx="91292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200" b="1" dirty="0">
                <a:solidFill>
                  <a:srgbClr val="0070C0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Kompleksowa kampania edukacyjna i informacyjna Związku Międzygminnego „Czysty Region" w zakresie gospodarowania odpadami, pod nazwą: „Odpady jako cenny surowiec"</a:t>
            </a:r>
            <a:endParaRPr lang="pl-PL" sz="16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r>
              <a:rPr lang="pl-PL" sz="1200" dirty="0">
                <a:solidFill>
                  <a:srgbClr val="0070C0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</a:rPr>
              <a:t>Nr umowy: RPOP.05.02.00-16-0018/17-00</a:t>
            </a:r>
            <a:endParaRPr lang="pl-PL" sz="16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B8706ED7-FB06-F8B9-EA3B-B174C18CD9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5" t="16141" r="15844" b="21599"/>
          <a:stretch/>
        </p:blipFill>
        <p:spPr bwMode="auto">
          <a:xfrm>
            <a:off x="2843808" y="2847371"/>
            <a:ext cx="2958541" cy="15074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5E3DB14D-39BA-E845-06C2-906C01B50C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138374"/>
            <a:ext cx="2454830" cy="822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068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41950" y="1466273"/>
            <a:ext cx="8229600" cy="4525963"/>
          </a:xfrm>
        </p:spPr>
        <p:txBody>
          <a:bodyPr/>
          <a:lstStyle/>
          <a:p>
            <a:pPr marL="0" indent="0" algn="just">
              <a:buNone/>
            </a:pPr>
            <a:r>
              <a:rPr lang="pl-PL" sz="2000" dirty="0">
                <a:solidFill>
                  <a:schemeClr val="accent1">
                    <a:lumMod val="50000"/>
                  </a:schemeClr>
                </a:solidFill>
                <a:latin typeface="Segoe Print" panose="02000600000000000000" pitchFamily="2" charset="0"/>
              </a:rPr>
              <a:t>To substancje lub przedmioty, których</a:t>
            </a:r>
          </a:p>
          <a:p>
            <a:pPr marL="0" indent="0" algn="just">
              <a:buNone/>
            </a:pPr>
            <a:r>
              <a:rPr lang="pl-PL" sz="2000" dirty="0">
                <a:solidFill>
                  <a:schemeClr val="accent1">
                    <a:lumMod val="50000"/>
                  </a:schemeClr>
                </a:solidFill>
                <a:latin typeface="Segoe Print" panose="02000600000000000000" pitchFamily="2" charset="0"/>
              </a:rPr>
              <a:t>się pozbywamy, zamierzamy się pozbyć</a:t>
            </a:r>
          </a:p>
          <a:p>
            <a:pPr marL="0" indent="0" algn="just">
              <a:buNone/>
            </a:pPr>
            <a:r>
              <a:rPr lang="pl-PL" sz="2000" dirty="0">
                <a:solidFill>
                  <a:schemeClr val="accent1">
                    <a:lumMod val="50000"/>
                  </a:schemeClr>
                </a:solidFill>
                <a:latin typeface="Segoe Print" panose="02000600000000000000" pitchFamily="2" charset="0"/>
              </a:rPr>
              <a:t>lub do których pozbycia się jesteśmy</a:t>
            </a:r>
          </a:p>
          <a:p>
            <a:pPr marL="0" indent="0" algn="just">
              <a:buNone/>
            </a:pPr>
            <a:r>
              <a:rPr lang="pl-PL" sz="2000" dirty="0">
                <a:solidFill>
                  <a:schemeClr val="accent1">
                    <a:lumMod val="50000"/>
                  </a:schemeClr>
                </a:solidFill>
                <a:latin typeface="Segoe Print" panose="02000600000000000000" pitchFamily="2" charset="0"/>
              </a:rPr>
              <a:t>zobowiązani.</a:t>
            </a:r>
          </a:p>
          <a:p>
            <a:pPr marL="0" indent="0" algn="just">
              <a:buNone/>
            </a:pPr>
            <a:endParaRPr lang="pl-PL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71459" y="293885"/>
            <a:ext cx="8229600" cy="1143000"/>
          </a:xfrm>
        </p:spPr>
        <p:txBody>
          <a:bodyPr/>
          <a:lstStyle/>
          <a:p>
            <a:r>
              <a:rPr lang="pl-PL" b="1" dirty="0">
                <a:solidFill>
                  <a:srgbClr val="00B050"/>
                </a:solidFill>
                <a:latin typeface="Segoe Print" panose="02000600000000000000" pitchFamily="2" charset="0"/>
              </a:rPr>
              <a:t>Czym są ODPADY ?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191" y="1323240"/>
            <a:ext cx="3561209" cy="2059825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3573016"/>
            <a:ext cx="1800225" cy="278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790100"/>
            <a:ext cx="1308348" cy="1514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684" y="3393442"/>
            <a:ext cx="155257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6343">
            <a:off x="285202" y="5488716"/>
            <a:ext cx="987850" cy="1085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6033">
            <a:off x="5188330" y="3425157"/>
            <a:ext cx="1867060" cy="2070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489173"/>
            <a:ext cx="1738050" cy="1942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453">
            <a:off x="1918784" y="4635960"/>
            <a:ext cx="3190875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491131">
            <a:off x="5682934" y="5147373"/>
            <a:ext cx="1301852" cy="1489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xmlns="" id="{AFC8FAD9-D88A-D431-D2BF-1D7D73B9A21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5" t="16141" r="15844" b="21599"/>
          <a:stretch/>
        </p:blipFill>
        <p:spPr bwMode="auto">
          <a:xfrm>
            <a:off x="107504" y="188640"/>
            <a:ext cx="2128741" cy="10846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47036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1"/>
          <p:cNvSpPr txBox="1">
            <a:spLocks/>
          </p:cNvSpPr>
          <p:nvPr/>
        </p:nvSpPr>
        <p:spPr>
          <a:xfrm>
            <a:off x="1060020" y="331333"/>
            <a:ext cx="6630314" cy="8654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>
                <a:solidFill>
                  <a:srgbClr val="00B050"/>
                </a:solidFill>
                <a:latin typeface="Segoe Print" panose="02000600000000000000" pitchFamily="2" charset="0"/>
              </a:rPr>
              <a:t>Ile odpadów produkujemy </a:t>
            </a:r>
            <a:br>
              <a:rPr lang="pl-PL" b="1" dirty="0">
                <a:solidFill>
                  <a:srgbClr val="00B050"/>
                </a:solidFill>
                <a:latin typeface="Segoe Print" panose="02000600000000000000" pitchFamily="2" charset="0"/>
              </a:rPr>
            </a:br>
            <a:r>
              <a:rPr lang="pl-PL" b="1" dirty="0">
                <a:solidFill>
                  <a:srgbClr val="00B050"/>
                </a:solidFill>
                <a:latin typeface="Segoe Print" panose="02000600000000000000" pitchFamily="2" charset="0"/>
              </a:rPr>
              <a:t>w naszych domach w ciągu roku?</a:t>
            </a:r>
          </a:p>
        </p:txBody>
      </p:sp>
      <p:pic>
        <p:nvPicPr>
          <p:cNvPr id="22" name="Obraz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171" y="2749729"/>
            <a:ext cx="3456384" cy="3289409"/>
          </a:xfrm>
          <a:prstGeom prst="rect">
            <a:avLst/>
          </a:prstGeom>
        </p:spPr>
      </p:pic>
      <p:pic>
        <p:nvPicPr>
          <p:cNvPr id="23" name="Obraz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2923" y="3978829"/>
            <a:ext cx="4013779" cy="2520280"/>
          </a:xfrm>
          <a:prstGeom prst="rect">
            <a:avLst/>
          </a:prstGeom>
        </p:spPr>
      </p:pic>
      <p:pic>
        <p:nvPicPr>
          <p:cNvPr id="24" name="Obraz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3495" y="4886523"/>
            <a:ext cx="823900" cy="704892"/>
          </a:xfrm>
          <a:prstGeom prst="rect">
            <a:avLst/>
          </a:prstGeom>
        </p:spPr>
      </p:pic>
      <p:cxnSp>
        <p:nvCxnSpPr>
          <p:cNvPr id="26" name="Łącznik prosty ze strzałką 25"/>
          <p:cNvCxnSpPr/>
          <p:nvPr/>
        </p:nvCxnSpPr>
        <p:spPr>
          <a:xfrm flipV="1">
            <a:off x="6981198" y="4359486"/>
            <a:ext cx="0" cy="715733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Prostokąt 27"/>
          <p:cNvSpPr/>
          <p:nvPr/>
        </p:nvSpPr>
        <p:spPr>
          <a:xfrm>
            <a:off x="3494698" y="2828811"/>
            <a:ext cx="31293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l-PL" sz="4400" b="1" dirty="0" smtClean="0">
                <a:solidFill>
                  <a:srgbClr val="C00000"/>
                </a:solidFill>
              </a:rPr>
              <a:t>13,6 </a:t>
            </a:r>
            <a:r>
              <a:rPr lang="pl-PL" sz="4400" b="1" dirty="0">
                <a:solidFill>
                  <a:srgbClr val="C00000"/>
                </a:solidFill>
              </a:rPr>
              <a:t>mln ton </a:t>
            </a:r>
            <a:br>
              <a:rPr lang="pl-PL" sz="4400" b="1" dirty="0">
                <a:solidFill>
                  <a:srgbClr val="C00000"/>
                </a:solidFill>
              </a:rPr>
            </a:br>
            <a:r>
              <a:rPr lang="pl-PL" sz="2800" b="1" dirty="0">
                <a:solidFill>
                  <a:srgbClr val="C00000"/>
                </a:solidFill>
              </a:rPr>
              <a:t>odpadów rocznie</a:t>
            </a:r>
          </a:p>
        </p:txBody>
      </p:sp>
      <p:pic>
        <p:nvPicPr>
          <p:cNvPr id="15" name="Obraz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23"/>
          <a:stretch/>
        </p:blipFill>
        <p:spPr>
          <a:xfrm>
            <a:off x="541310" y="1329062"/>
            <a:ext cx="704125" cy="986561"/>
          </a:xfrm>
          <a:prstGeom prst="rect">
            <a:avLst/>
          </a:prstGeom>
        </p:spPr>
      </p:pic>
      <p:sp>
        <p:nvSpPr>
          <p:cNvPr id="16" name="Strzałka w prawo 15"/>
          <p:cNvSpPr/>
          <p:nvPr/>
        </p:nvSpPr>
        <p:spPr>
          <a:xfrm>
            <a:off x="1339900" y="1779519"/>
            <a:ext cx="958711" cy="179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pole tekstowe 16"/>
          <p:cNvSpPr txBox="1"/>
          <p:nvPr/>
        </p:nvSpPr>
        <p:spPr>
          <a:xfrm>
            <a:off x="1060020" y="1410187"/>
            <a:ext cx="1336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>
                <a:latin typeface="Segoe Print" panose="02000600000000000000" pitchFamily="2" charset="0"/>
              </a:rPr>
              <a:t>1 rok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5059389" y="1577780"/>
            <a:ext cx="5980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>
                <a:solidFill>
                  <a:srgbClr val="00B050"/>
                </a:solidFill>
              </a:rPr>
              <a:t>=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5414250" y="1616975"/>
            <a:ext cx="11673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b="1" dirty="0" smtClean="0">
                <a:solidFill>
                  <a:srgbClr val="00B050"/>
                </a:solidFill>
                <a:latin typeface="Segoe Print" panose="02000600000000000000" pitchFamily="2" charset="0"/>
              </a:rPr>
              <a:t>75 </a:t>
            </a:r>
            <a:r>
              <a:rPr lang="pl-PL" sz="3200" b="1" dirty="0">
                <a:solidFill>
                  <a:srgbClr val="00B050"/>
                </a:solidFill>
                <a:latin typeface="Segoe Print" panose="02000600000000000000" pitchFamily="2" charset="0"/>
              </a:rPr>
              <a:t>x</a:t>
            </a:r>
          </a:p>
        </p:txBody>
      </p:sp>
      <p:sp>
        <p:nvSpPr>
          <p:cNvPr id="7" name="Elipsa 6"/>
          <p:cNvSpPr/>
          <p:nvPr/>
        </p:nvSpPr>
        <p:spPr>
          <a:xfrm>
            <a:off x="2843111" y="1265281"/>
            <a:ext cx="1990383" cy="124643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b="1" dirty="0" smtClean="0">
                <a:latin typeface="Segoe Print" panose="02000600000000000000" pitchFamily="2" charset="0"/>
              </a:rPr>
              <a:t>450 </a:t>
            </a:r>
            <a:r>
              <a:rPr lang="pl-PL" sz="2400" b="1" dirty="0">
                <a:latin typeface="Segoe Print" panose="02000600000000000000" pitchFamily="2" charset="0"/>
              </a:rPr>
              <a:t>kg</a:t>
            </a:r>
          </a:p>
        </p:txBody>
      </p:sp>
      <p:sp>
        <p:nvSpPr>
          <p:cNvPr id="29" name="Tytuł 4"/>
          <p:cNvSpPr txBox="1">
            <a:spLocks/>
          </p:cNvSpPr>
          <p:nvPr/>
        </p:nvSpPr>
        <p:spPr>
          <a:xfrm>
            <a:off x="7791214" y="1549005"/>
            <a:ext cx="1675224" cy="5612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1800" b="1" spc="100" dirty="0">
                <a:solidFill>
                  <a:srgbClr val="00B050"/>
                </a:solidFill>
                <a:latin typeface="Segoe Print" panose="02000600000000000000" pitchFamily="2" charset="0"/>
              </a:rPr>
              <a:t>Plecaków szkolnych</a:t>
            </a:r>
          </a:p>
        </p:txBody>
      </p:sp>
      <p:pic>
        <p:nvPicPr>
          <p:cNvPr id="30" name="Obraz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81557" y="1353629"/>
            <a:ext cx="1115145" cy="10311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0" endPos="28000" dist="5000" dir="5400000" sy="-100000" algn="bl" rotWithShape="0"/>
          </a:effectLst>
        </p:spPr>
      </p:pic>
      <p:sp>
        <p:nvSpPr>
          <p:cNvPr id="32" name="Prostokąt 31"/>
          <p:cNvSpPr/>
          <p:nvPr/>
        </p:nvSpPr>
        <p:spPr>
          <a:xfrm>
            <a:off x="6948263" y="3282269"/>
            <a:ext cx="2003815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l-PL" sz="5400" b="1" dirty="0">
                <a:solidFill>
                  <a:srgbClr val="00B050"/>
                </a:solidFill>
              </a:rPr>
              <a:t>2020</a:t>
            </a:r>
            <a:br>
              <a:rPr lang="pl-PL" sz="5400" b="1" dirty="0">
                <a:solidFill>
                  <a:srgbClr val="00B050"/>
                </a:solidFill>
              </a:rPr>
            </a:br>
            <a:r>
              <a:rPr lang="pl-PL" sz="2000" b="1" dirty="0">
                <a:solidFill>
                  <a:srgbClr val="00B050"/>
                </a:solidFill>
              </a:rPr>
              <a:t>boisk piłkarskich</a:t>
            </a:r>
          </a:p>
          <a:p>
            <a:pPr algn="r"/>
            <a:r>
              <a:rPr lang="pl-PL" sz="2000" b="1" dirty="0">
                <a:solidFill>
                  <a:srgbClr val="00B050"/>
                </a:solidFill>
              </a:rPr>
              <a:t>zasypanych do wysokości bramki 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CA98EDFD-319A-01A0-FCA9-F08DF71CC1E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5" t="16141" r="15844" b="21599"/>
          <a:stretch/>
        </p:blipFill>
        <p:spPr bwMode="auto">
          <a:xfrm>
            <a:off x="-4351" y="5734847"/>
            <a:ext cx="2128741" cy="10846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99AF3077-F912-4AEE-3DA6-2791B8D9BFA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655" y="5923081"/>
            <a:ext cx="2454830" cy="822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952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94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96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7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79" tmFilter="0, 0; 0.125,0.2665; 0.25,0.4; 0.375,0.465; 0.5,0.5;  0.625,0.535; 0.75,0.6; 0.875,0.7335; 1,1">
                                          <p:stCondLst>
                                            <p:cond delay="107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39" tmFilter="0, 0; 0.125,0.2665; 0.25,0.4; 0.375,0.465; 0.5,0.5;  0.625,0.535; 0.75,0.6; 0.875,0.7335; 1,1">
                                          <p:stCondLst>
                                            <p:cond delay="215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67" tmFilter="0, 0; 0.125,0.2665; 0.25,0.4; 0.375,0.465; 0.5,0.5;  0.625,0.535; 0.75,0.6; 0.875,0.7335; 1,1">
                                          <p:stCondLst>
                                            <p:cond delay="2691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42">
                                          <p:stCondLst>
                                            <p:cond delay="10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270" decel="50000">
                                          <p:stCondLst>
                                            <p:cond delay="10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42">
                                          <p:stCondLst>
                                            <p:cond delay="213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270" decel="50000">
                                          <p:stCondLst>
                                            <p:cond delay="217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42">
                                          <p:stCondLst>
                                            <p:cond delay="2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270" decel="50000">
                                          <p:stCondLst>
                                            <p:cond delay="271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42">
                                          <p:stCondLst>
                                            <p:cond delay="29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270" decel="50000">
                                          <p:stCondLst>
                                            <p:cond delay="298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9821" y="5373181"/>
            <a:ext cx="3543300" cy="800100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485" y="4083918"/>
            <a:ext cx="4486275" cy="857250"/>
          </a:xfrm>
          <a:prstGeom prst="rect">
            <a:avLst/>
          </a:prstGeom>
        </p:spPr>
      </p:pic>
      <p:pic>
        <p:nvPicPr>
          <p:cNvPr id="20" name="Obraz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838" y="4915981"/>
            <a:ext cx="4037280" cy="578513"/>
          </a:xfrm>
          <a:prstGeom prst="rect">
            <a:avLst/>
          </a:prstGeom>
        </p:spPr>
      </p:pic>
      <p:pic>
        <p:nvPicPr>
          <p:cNvPr id="18" name="Obraz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9832" y="3325678"/>
            <a:ext cx="4517430" cy="836561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-82042" y="136916"/>
            <a:ext cx="9144000" cy="1143000"/>
          </a:xfrm>
        </p:spPr>
        <p:txBody>
          <a:bodyPr>
            <a:noAutofit/>
          </a:bodyPr>
          <a:lstStyle/>
          <a:p>
            <a:r>
              <a:rPr lang="pl-PL" sz="3200" b="1" dirty="0">
                <a:solidFill>
                  <a:srgbClr val="00B050"/>
                </a:solidFill>
                <a:latin typeface="Segoe Print" panose="02000600000000000000" pitchFamily="2" charset="0"/>
              </a:rPr>
              <a:t>Hierarchia  sposobów </a:t>
            </a:r>
            <a:br>
              <a:rPr lang="pl-PL" sz="3200" b="1" dirty="0">
                <a:solidFill>
                  <a:srgbClr val="00B050"/>
                </a:solidFill>
                <a:latin typeface="Segoe Print" panose="02000600000000000000" pitchFamily="2" charset="0"/>
              </a:rPr>
            </a:br>
            <a:r>
              <a:rPr lang="pl-PL" sz="3200" b="1" dirty="0">
                <a:solidFill>
                  <a:srgbClr val="00B050"/>
                </a:solidFill>
                <a:latin typeface="Segoe Print" panose="02000600000000000000" pitchFamily="2" charset="0"/>
              </a:rPr>
              <a:t>postępowania z odpadami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4147" y="2553478"/>
            <a:ext cx="5991225" cy="847725"/>
          </a:xfrm>
          <a:prstGeom prst="rect">
            <a:avLst/>
          </a:prstGeom>
        </p:spPr>
      </p:pic>
      <p:pic>
        <p:nvPicPr>
          <p:cNvPr id="19" name="Obraz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48479" y="2021796"/>
            <a:ext cx="4261458" cy="547344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3485" y="1208768"/>
            <a:ext cx="6019800" cy="876300"/>
          </a:xfrm>
          <a:prstGeom prst="rect">
            <a:avLst/>
          </a:prstGeom>
        </p:spPr>
      </p:pic>
      <p:sp>
        <p:nvSpPr>
          <p:cNvPr id="6" name="Elipsa 5"/>
          <p:cNvSpPr/>
          <p:nvPr/>
        </p:nvSpPr>
        <p:spPr>
          <a:xfrm>
            <a:off x="306542" y="3906281"/>
            <a:ext cx="1164994" cy="108329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1" name="Obraz 20"/>
          <p:cNvPicPr>
            <a:picLocks noChangeAspect="1"/>
          </p:cNvPicPr>
          <p:nvPr/>
        </p:nvPicPr>
        <p:blipFill rotWithShape="1">
          <a:blip r:embed="rId9"/>
          <a:srcRect t="9126"/>
          <a:stretch/>
        </p:blipFill>
        <p:spPr>
          <a:xfrm>
            <a:off x="4351894" y="6093296"/>
            <a:ext cx="3532474" cy="732513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82ED8295-1F05-0CF8-36A2-A9D37875605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5" t="16141" r="15844" b="21599"/>
          <a:stretch/>
        </p:blipFill>
        <p:spPr bwMode="auto">
          <a:xfrm>
            <a:off x="5318547" y="4204944"/>
            <a:ext cx="2128741" cy="10846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5D026C64-D812-909B-0302-F4884C2B1C2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915420"/>
            <a:ext cx="2454830" cy="822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622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5CDE9BC7-56E3-4C7F-8C39-8BC7D0F53E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5673"/>
            <a:ext cx="9144000" cy="4766654"/>
          </a:xfrm>
          <a:prstGeom prst="rect">
            <a:avLst/>
          </a:prstGeom>
        </p:spPr>
      </p:pic>
      <p:sp>
        <p:nvSpPr>
          <p:cNvPr id="8" name="Tytuł 1"/>
          <p:cNvSpPr txBox="1">
            <a:spLocks/>
          </p:cNvSpPr>
          <p:nvPr/>
        </p:nvSpPr>
        <p:spPr>
          <a:xfrm>
            <a:off x="1762075" y="42743"/>
            <a:ext cx="5693804" cy="8654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4000" b="1" dirty="0">
                <a:solidFill>
                  <a:srgbClr val="00B050"/>
                </a:solidFill>
                <a:latin typeface="Segoe Print" panose="02000600000000000000" pitchFamily="2" charset="0"/>
              </a:rPr>
              <a:t>Cykl życia odpadów</a:t>
            </a:r>
          </a:p>
        </p:txBody>
      </p:sp>
      <p:sp>
        <p:nvSpPr>
          <p:cNvPr id="17" name="Elipsa 16"/>
          <p:cNvSpPr/>
          <p:nvPr/>
        </p:nvSpPr>
        <p:spPr>
          <a:xfrm>
            <a:off x="6386259" y="1103877"/>
            <a:ext cx="2866261" cy="2109099"/>
          </a:xfrm>
          <a:prstGeom prst="ellipse">
            <a:avLst/>
          </a:prstGeom>
          <a:noFill/>
          <a:ln w="41275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Elipsa 17"/>
          <p:cNvSpPr/>
          <p:nvPr/>
        </p:nvSpPr>
        <p:spPr>
          <a:xfrm>
            <a:off x="3355904" y="2708417"/>
            <a:ext cx="2728264" cy="1440663"/>
          </a:xfrm>
          <a:prstGeom prst="ellipse">
            <a:avLst/>
          </a:prstGeom>
          <a:noFill/>
          <a:ln w="41275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Elipsa 18"/>
          <p:cNvSpPr/>
          <p:nvPr/>
        </p:nvSpPr>
        <p:spPr>
          <a:xfrm>
            <a:off x="1964093" y="881658"/>
            <a:ext cx="3053684" cy="1899270"/>
          </a:xfrm>
          <a:prstGeom prst="ellipse">
            <a:avLst/>
          </a:prstGeom>
          <a:noFill/>
          <a:ln w="41275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Elipsa 19"/>
          <p:cNvSpPr/>
          <p:nvPr/>
        </p:nvSpPr>
        <p:spPr>
          <a:xfrm>
            <a:off x="6276856" y="2861631"/>
            <a:ext cx="1895544" cy="1575481"/>
          </a:xfrm>
          <a:prstGeom prst="ellipse">
            <a:avLst/>
          </a:prstGeom>
          <a:noFill/>
          <a:ln w="41275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Elipsa 22"/>
          <p:cNvSpPr/>
          <p:nvPr/>
        </p:nvSpPr>
        <p:spPr>
          <a:xfrm>
            <a:off x="1310082" y="2922499"/>
            <a:ext cx="2002912" cy="1341992"/>
          </a:xfrm>
          <a:prstGeom prst="ellipse">
            <a:avLst/>
          </a:prstGeom>
          <a:noFill/>
          <a:ln w="41275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" name="Elipsa 23"/>
          <p:cNvSpPr/>
          <p:nvPr/>
        </p:nvSpPr>
        <p:spPr>
          <a:xfrm>
            <a:off x="25165" y="4198816"/>
            <a:ext cx="1478507" cy="1246408"/>
          </a:xfrm>
          <a:prstGeom prst="ellipse">
            <a:avLst/>
          </a:prstGeom>
          <a:noFill/>
          <a:ln w="41275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Elipsa 24"/>
          <p:cNvSpPr/>
          <p:nvPr/>
        </p:nvSpPr>
        <p:spPr>
          <a:xfrm>
            <a:off x="-186911" y="2514709"/>
            <a:ext cx="1844225" cy="1490355"/>
          </a:xfrm>
          <a:prstGeom prst="ellipse">
            <a:avLst/>
          </a:prstGeom>
          <a:noFill/>
          <a:ln w="41275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rostokąt 2"/>
          <p:cNvSpPr/>
          <p:nvPr/>
        </p:nvSpPr>
        <p:spPr>
          <a:xfrm>
            <a:off x="3203848" y="5581993"/>
            <a:ext cx="2728264" cy="5052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Elipsa 21"/>
          <p:cNvSpPr/>
          <p:nvPr/>
        </p:nvSpPr>
        <p:spPr>
          <a:xfrm>
            <a:off x="1371847" y="4812662"/>
            <a:ext cx="2643432" cy="1341992"/>
          </a:xfrm>
          <a:prstGeom prst="ellipse">
            <a:avLst/>
          </a:prstGeom>
          <a:noFill/>
          <a:ln w="41275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" name="Elipsa 20"/>
          <p:cNvSpPr/>
          <p:nvPr/>
        </p:nvSpPr>
        <p:spPr>
          <a:xfrm>
            <a:off x="5362326" y="4200221"/>
            <a:ext cx="3837821" cy="2109099"/>
          </a:xfrm>
          <a:prstGeom prst="ellipse">
            <a:avLst/>
          </a:prstGeom>
          <a:noFill/>
          <a:ln w="41275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Prostokąt: zaokrąglone rogi 1">
            <a:extLst>
              <a:ext uri="{FF2B5EF4-FFF2-40B4-BE49-F238E27FC236}">
                <a16:creationId xmlns:a16="http://schemas.microsoft.com/office/drawing/2014/main" xmlns="" id="{0978BEC3-BCE3-4329-A876-46401516B1CE}"/>
              </a:ext>
            </a:extLst>
          </p:cNvPr>
          <p:cNvSpPr/>
          <p:nvPr/>
        </p:nvSpPr>
        <p:spPr>
          <a:xfrm>
            <a:off x="3355904" y="6145504"/>
            <a:ext cx="2728264" cy="37984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8C477AE5-D1A1-D102-FDB0-608117EBC57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5" t="16141" r="15844" b="21599"/>
          <a:stretch/>
        </p:blipFill>
        <p:spPr bwMode="auto">
          <a:xfrm>
            <a:off x="59005" y="64444"/>
            <a:ext cx="1846084" cy="94059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49378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3" grpId="0" animBg="1"/>
      <p:bldP spid="24" grpId="0" animBg="1"/>
      <p:bldP spid="25" grpId="0" animBg="1"/>
      <p:bldP spid="22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az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94"/>
          <a:stretch/>
        </p:blipFill>
        <p:spPr>
          <a:xfrm>
            <a:off x="1659033" y="980728"/>
            <a:ext cx="5823701" cy="5788768"/>
          </a:xfrm>
          <a:prstGeom prst="rect">
            <a:avLst/>
          </a:prstGeom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1331639" y="297247"/>
            <a:ext cx="6478488" cy="5034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b="1" dirty="0">
                <a:solidFill>
                  <a:srgbClr val="00B050"/>
                </a:solidFill>
                <a:latin typeface="Segoe Print" panose="02000600000000000000" pitchFamily="2" charset="0"/>
              </a:rPr>
              <a:t>Jak segregować ?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781DE09C-8016-0D70-DB1D-E5622D64CC8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5" t="16141" r="15844" b="21599"/>
          <a:stretch/>
        </p:blipFill>
        <p:spPr bwMode="auto">
          <a:xfrm>
            <a:off x="107504" y="188640"/>
            <a:ext cx="2128741" cy="10846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348A1C5B-28E8-5A9D-FA52-A681302E8A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5926736"/>
            <a:ext cx="2454830" cy="822273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145896" y="4840794"/>
            <a:ext cx="2051955" cy="19082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1600" b="1" dirty="0" smtClean="0">
                <a:solidFill>
                  <a:schemeClr val="bg1">
                    <a:lumMod val="50000"/>
                  </a:schemeClr>
                </a:solidFill>
                <a:latin typeface="Segoe Print" panose="02000600000000000000" pitchFamily="2" charset="0"/>
              </a:rPr>
              <a:t>Dodatkowo segregujemy popiół</a:t>
            </a:r>
          </a:p>
          <a:p>
            <a:pPr algn="ctr"/>
            <a:r>
              <a:rPr lang="pl-PL" sz="1400" b="1" dirty="0" smtClean="0">
                <a:solidFill>
                  <a:srgbClr val="00B050"/>
                </a:solidFill>
                <a:latin typeface="Segoe Print" panose="02000600000000000000" pitchFamily="2" charset="0"/>
              </a:rPr>
              <a:t>(w niektórych gminach, w tym na terenie gmin członkowskich Związku)</a:t>
            </a:r>
            <a:endParaRPr lang="pl-PL" sz="1400" b="1" dirty="0">
              <a:solidFill>
                <a:srgbClr val="00B050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993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ytuł 1"/>
          <p:cNvSpPr txBox="1">
            <a:spLocks/>
          </p:cNvSpPr>
          <p:nvPr/>
        </p:nvSpPr>
        <p:spPr>
          <a:xfrm>
            <a:off x="1331640" y="1196752"/>
            <a:ext cx="6478488" cy="5034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>
                <a:solidFill>
                  <a:srgbClr val="00B050"/>
                </a:solidFill>
                <a:latin typeface="Segoe Print" panose="02000600000000000000" pitchFamily="2" charset="0"/>
              </a:rPr>
              <a:t>Jak segregować?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5822CF44-2033-D572-83C7-7A497D18DB6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5" t="16141" r="15844" b="21599"/>
          <a:stretch/>
        </p:blipFill>
        <p:spPr bwMode="auto">
          <a:xfrm>
            <a:off x="107504" y="188640"/>
            <a:ext cx="2128741" cy="10846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88A75CB7-4739-CA68-9A9B-05E069D741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666" y="194161"/>
            <a:ext cx="2454830" cy="822273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4"/>
          <a:srcRect l="22943" t="19512" r="12483" b="32888"/>
          <a:stretch/>
        </p:blipFill>
        <p:spPr>
          <a:xfrm>
            <a:off x="899592" y="1880531"/>
            <a:ext cx="7381538" cy="3060637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947957"/>
            <a:ext cx="1424161" cy="1714615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6"/>
          <a:srcRect l="25200" t="67200" r="12588" b="6200"/>
          <a:stretch/>
        </p:blipFill>
        <p:spPr>
          <a:xfrm>
            <a:off x="2987824" y="5229200"/>
            <a:ext cx="5688632" cy="1368152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3131840" y="6524072"/>
            <a:ext cx="52515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 smtClean="0"/>
              <a:t>Jeśli nie zbierasz nakrętek w celach charytatywnych, po zgnieceniu zakręć butelkę</a:t>
            </a:r>
            <a:endParaRPr lang="pl-PL" sz="1200" dirty="0"/>
          </a:p>
        </p:txBody>
      </p:sp>
    </p:spTree>
    <p:extLst>
      <p:ext uri="{BB962C8B-B14F-4D97-AF65-F5344CB8AC3E}">
        <p14:creationId xmlns:p14="http://schemas.microsoft.com/office/powerpoint/2010/main" val="1866487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20680</TotalTime>
  <Words>503</Words>
  <Application>Microsoft Office PowerPoint</Application>
  <PresentationFormat>Pokaz na ekranie (4:3)</PresentationFormat>
  <Paragraphs>137</Paragraphs>
  <Slides>38</Slides>
  <Notes>4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38</vt:i4>
      </vt:variant>
    </vt:vector>
  </HeadingPairs>
  <TitlesOfParts>
    <vt:vector size="44" baseType="lpstr">
      <vt:lpstr>Arial</vt:lpstr>
      <vt:lpstr>Calibri</vt:lpstr>
      <vt:lpstr>DuperPro-Bold</vt:lpstr>
      <vt:lpstr>Segoe Print</vt:lpstr>
      <vt:lpstr>Verdana</vt:lpstr>
      <vt:lpstr>Motyw pakietu Office</vt:lpstr>
      <vt:lpstr>Prezentacja programu PowerPoint</vt:lpstr>
      <vt:lpstr>Prezentacja programu PowerPoint</vt:lpstr>
      <vt:lpstr>Prezentacja programu PowerPoint</vt:lpstr>
      <vt:lpstr>Czym są ODPADY ?</vt:lpstr>
      <vt:lpstr>Prezentacja programu PowerPoint</vt:lpstr>
      <vt:lpstr>Hierarchia  sposobów  postępowania z odpadami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Kompostowanie</vt:lpstr>
      <vt:lpstr>Jak segregować?</vt:lpstr>
      <vt:lpstr>Odpady problemowe, niebezpieczne?</vt:lpstr>
      <vt:lpstr>Prezentacja programu PowerPoint</vt:lpstr>
      <vt:lpstr>Znajdź PSZOK w Twojej gminie. W niektórych gminach, do czasu ich powstania, funkcjonują tzw. MPSZOK</vt:lpstr>
      <vt:lpstr>Prezentacja programu PowerPoint</vt:lpstr>
      <vt:lpstr>Prezentacja programu PowerPoint</vt:lpstr>
      <vt:lpstr>Ciekawostki</vt:lpstr>
      <vt:lpstr>Prezentacja programu PowerPoint</vt:lpstr>
      <vt:lpstr>Prezentacja programu PowerPoint</vt:lpstr>
      <vt:lpstr>Prezentacja programu PowerPoint</vt:lpstr>
      <vt:lpstr>Prezentacja programu PowerPoint</vt:lpstr>
      <vt:lpstr>Część warsztatowa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Rekomendacje dla PSZOK, punktów napraw i ponownego użycia – na podstawie opracowania stworzonego  dla  Ministerstwa Środowiska</dc:title>
  <dc:creator>Ekorum</dc:creator>
  <cp:lastModifiedBy>Anna Piróg</cp:lastModifiedBy>
  <cp:revision>322</cp:revision>
  <dcterms:created xsi:type="dcterms:W3CDTF">2018-03-05T08:32:47Z</dcterms:created>
  <dcterms:modified xsi:type="dcterms:W3CDTF">2023-09-26T08:30:16Z</dcterms:modified>
</cp:coreProperties>
</file>