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B6A1E56-F7E9-90E7-70F5-5A47FFF1E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2DCE6E45-A3F2-9C5A-22A3-7999E5673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6137A93-BDB2-E1EE-A5B3-997687EC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AAEE8F1-57D3-3BB0-4BC9-FA9ED205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7C12274-7756-AE29-F039-A730B708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24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D836CF-2767-C9B0-9C4C-FA8F9214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3C482C2E-52E0-9B0A-6007-1F7099924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C49D92A-A7C5-FD7B-781A-09828542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6B25080-6B06-6D4F-EBA7-3C166DDB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097DE87-3CB9-24EE-1F79-3DAC2052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65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673E1DD9-597C-54EF-A0C3-0FC7C4F8B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91FAD232-33F7-3080-FDC8-EC5A8AA45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85B6D38-1FF0-15A5-0FB8-F9A08E0B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8DC4B06-9CBA-63A5-E951-8A8B444E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83029DC-CC6B-1325-81D6-A6DF58C2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9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950975-BE89-48DF-2AF5-8DC15073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3C6F5AF-83C5-3BD2-1F90-32B980249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FD22357A-1E36-E351-D8DA-D723D1B6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E0A16FD-FFF9-A507-1F6A-75916CE5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EABFD19-583F-5CEF-BB39-C4D413D5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17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7F1D50-2A03-C69D-DB75-C186B43B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EE5DB5B-D359-221E-626C-1494A1966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81B7555-7A81-DEE1-A0A2-584206EB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42EAB49-F84A-0B23-869C-BEA1F3E4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57DDC4D-56DB-EF9A-4824-D8629458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78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38CCD1D-2604-F81D-DD7B-90E5D7B6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8C9C8BA-08B4-2213-046C-86C879BDA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6BB97D2-AD78-88C8-01AF-AAE3191E4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27790DA-321F-0899-D82E-FF013637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5D81991-6493-0BF4-8C76-AA3CA6E8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E2EFADE7-966C-A9B3-43F3-A5471DC1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16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FB47E5D-A5F1-17D0-AC47-EDBDD18A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2C680AB-5DA7-70C2-BADB-7323FDFED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6BF6F76F-C4D7-43AA-FF17-934719544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C0CFA248-553B-E1F5-CC22-1ECE40440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0155281D-C2B8-40BC-D138-B567EDE78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F5DD5E84-A44C-7E1E-04E4-997A8302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BD8A3CD4-1051-45A7-9E6F-9BDA368F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33B74E3C-8BFE-92F0-7D54-C3AD1DC4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16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F79EED-CA80-69BA-ED98-5320FC5A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311C942B-71C0-75BE-4721-EE1B5F04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3F3B84B0-E9FD-D71E-426D-41FB2EB8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B34A5C60-0FFB-FADA-6149-E6EE56F1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83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19DE5B6E-942A-935B-4FF2-EA7B009F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EB681A60-BC99-C8F6-0280-DFEEA14F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0B3A8E1-EE0E-8F19-BE77-CF753017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5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28DA2BB-AAA7-D082-73DD-1729E180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EB382A7-E71C-F2D9-E50F-4D2D57C4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A8EC433-FACC-C158-96CF-CB29CA9B9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8D33F2A-16D8-3632-25B5-413C066F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AAD2E330-287B-BB68-0DD5-5AF7E15B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E1C7A96C-39DD-9425-0BBC-E83A084A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33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0388DF-48FF-4256-74B1-8B678392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079EF75C-1E26-A9B9-F709-8FFA8F065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959C3D6-1474-0E84-C624-FBC2FE0B2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CBAE0F2-F06C-1280-0A9E-23F40E90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84EC72F-673D-AB9F-3833-D63B8EC5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0BF7228-6BE9-A34A-9EE3-DEBED006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9A4C1E77-A6BB-939D-336C-EA8C7EC2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E1F6355-B575-FC94-E3A7-1F555B0F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6FB2D83-3265-B5EB-71E6-E22A5A7A3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436D-ACF5-4EAA-9543-74399C10F8D4}" type="datetimeFigureOut">
              <a:rPr lang="pl-PL" smtClean="0"/>
              <a:t>2023-09-25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A5F1292-BE49-4A84-5841-EE895937E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65FBA88-774C-922D-B3CA-65B468B31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2CE0-B5AE-4E2E-AB10-21597EB6A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7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.gi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="" xmlns:a16="http://schemas.microsoft.com/office/drawing/2014/main" id="{70C830FE-E2A2-F13B-7370-EC88EE7F2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89" y="193081"/>
            <a:ext cx="5917664" cy="543537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74D7CD6B-DF89-E4F4-CE7B-8EBBF204B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3" y="353393"/>
            <a:ext cx="3000012" cy="100488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1EE07EF4-932C-4C44-A0A3-F72FE38942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16141" r="15844" b="21599"/>
          <a:stretch/>
        </p:blipFill>
        <p:spPr bwMode="auto">
          <a:xfrm>
            <a:off x="718973" y="2706158"/>
            <a:ext cx="4675337" cy="238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96A450B-802F-3568-4132-E21CE352C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9" y="5515520"/>
            <a:ext cx="11640058" cy="1143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37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8826665-C6C3-EEE0-FC6D-D60AB80F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80" y="89248"/>
            <a:ext cx="9144000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C80B03F-E3AC-3E0E-7DA1-AF38099B5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874" y="3673691"/>
            <a:ext cx="6107350" cy="255210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F25B9A88-62DE-8610-DC57-E6556A4FE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475" y="2394503"/>
            <a:ext cx="8780010" cy="7898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BAC6EA47-0477-E421-D64C-9DE7AC250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7" y="185447"/>
            <a:ext cx="2645423" cy="8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=""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8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E71C1BBC-7065-8044-2E4C-02A33ABA34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75" y="1611313"/>
            <a:ext cx="2130425" cy="1658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Zdalne nauczanie | Przedszkole Gminne w Nowym Żmigrodzie">
            <a:extLst>
              <a:ext uri="{FF2B5EF4-FFF2-40B4-BE49-F238E27FC236}">
                <a16:creationId xmlns="" xmlns:a16="http://schemas.microsoft.com/office/drawing/2014/main" id="{7672F375-BBF5-D525-93E6-992CEDE8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388" y="681038"/>
            <a:ext cx="5149850" cy="2586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These Adorable Animal Planters Turn Trash Into Treasure (With ...">
            <a:extLst>
              <a:ext uri="{FF2B5EF4-FFF2-40B4-BE49-F238E27FC236}">
                <a16:creationId xmlns="" xmlns:a16="http://schemas.microsoft.com/office/drawing/2014/main" id="{78FF89CE-DB54-C1A9-DC77-0456907F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75" y="3335338"/>
            <a:ext cx="5105400" cy="284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Najlepsze obrazy na tablicy z plastikowej butelki (45 ...">
            <a:extLst>
              <a:ext uri="{FF2B5EF4-FFF2-40B4-BE49-F238E27FC236}">
                <a16:creationId xmlns="" xmlns:a16="http://schemas.microsoft.com/office/drawing/2014/main" id="{C3FF4C83-F4AD-C347-CF6C-4DAC787C3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45575" y="3668713"/>
            <a:ext cx="2841625" cy="2174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A60F86C0-27D1-5A9A-B2F8-7E7B6A0B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21" y="237423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solidFill>
                  <a:schemeClr val="bg1"/>
                </a:solidFill>
                <a:latin typeface="Ink Free" panose="03080402000500000000" pitchFamily="66" charset="0"/>
              </a:rPr>
              <a:t>Czary</a:t>
            </a:r>
            <a:r>
              <a:rPr lang="en-US" sz="3200" b="1" kern="1200" dirty="0">
                <a:solidFill>
                  <a:schemeClr val="bg1"/>
                </a:solidFill>
                <a:latin typeface="Ink Free" panose="03080402000500000000" pitchFamily="66" charset="0"/>
              </a:rPr>
              <a:t> z </a:t>
            </a:r>
            <a:r>
              <a:rPr lang="en-US" sz="3200" b="1" kern="1200" dirty="0" err="1">
                <a:solidFill>
                  <a:schemeClr val="bg1"/>
                </a:solidFill>
                <a:latin typeface="Ink Free" panose="03080402000500000000" pitchFamily="66" charset="0"/>
              </a:rPr>
              <a:t>niepotrzebnych</a:t>
            </a:r>
            <a:r>
              <a:rPr lang="en-US" sz="3200" b="1" kern="1200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Ink Free" panose="03080402000500000000" pitchFamily="66" charset="0"/>
              </a:rPr>
              <a:t>rzeczy</a:t>
            </a:r>
            <a:r>
              <a:rPr lang="en-US" sz="3200" b="1" kern="1200" dirty="0">
                <a:solidFill>
                  <a:schemeClr val="bg1"/>
                </a:solidFill>
                <a:latin typeface="Ink Free" panose="03080402000500000000" pitchFamily="66" charset="0"/>
              </a:rPr>
              <a:t>: </a:t>
            </a:r>
            <a:r>
              <a:rPr lang="en-US" sz="3200" b="1" kern="1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PLASTIK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7034B9BC-2F1D-88C3-8BD3-8A1DA3BF54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" y="5734463"/>
            <a:ext cx="2645423" cy="8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6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A26C624C-963C-4795-B05B-6565DB5AB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76EEA059-697E-2C43-5B6B-C829D45AB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97" r="18574" b="-1"/>
          <a:stretch/>
        </p:blipFill>
        <p:spPr bwMode="auto">
          <a:xfrm>
            <a:off x="20" y="10"/>
            <a:ext cx="3728839" cy="41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A2F43016-7F45-52A9-C1DE-8C9801E0B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85" r="13232"/>
          <a:stretch/>
        </p:blipFill>
        <p:spPr bwMode="auto"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armnik dla ptaków z kartonu po mleku na dla dzieci;d - Zszywka.pl">
            <a:extLst>
              <a:ext uri="{FF2B5EF4-FFF2-40B4-BE49-F238E27FC236}">
                <a16:creationId xmlns="" xmlns:a16="http://schemas.microsoft.com/office/drawing/2014/main" id="{A3540D3D-75D3-BDCD-2B34-1DB3D7CB6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568"/>
          <a:stretch/>
        </p:blipFill>
        <p:spPr bwMode="auto">
          <a:xfrm>
            <a:off x="8032913" y="1700598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REDUCE, REUSE, RECYCLE | Lub design!">
            <a:extLst>
              <a:ext uri="{FF2B5EF4-FFF2-40B4-BE49-F238E27FC236}">
                <a16:creationId xmlns="" xmlns:a16="http://schemas.microsoft.com/office/drawing/2014/main" id="{49188F09-B81B-F2B1-987B-FBED27DE0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09" b="15576"/>
          <a:stretch/>
        </p:blipFill>
        <p:spPr bwMode="auto"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9E642657-B646-C3B6-0B5F-0A9F1E20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6" y="5678163"/>
            <a:ext cx="3965426" cy="14713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Czary</a:t>
            </a:r>
            <a:r>
              <a:rPr lang="pl-PL" sz="3600" b="1" dirty="0">
                <a:solidFill>
                  <a:srgbClr val="00B050"/>
                </a:solidFill>
                <a:latin typeface="Ink Free" panose="03080402000500000000" pitchFamily="66" charset="0"/>
              </a:rPr>
              <a:t/>
            </a:r>
            <a:br>
              <a:rPr lang="pl-PL" sz="3600" b="1" dirty="0">
                <a:solidFill>
                  <a:srgbClr val="00B050"/>
                </a:solidFill>
                <a:latin typeface="Ink Free" panose="03080402000500000000" pitchFamily="66" charset="0"/>
              </a:rPr>
            </a:br>
            <a:r>
              <a:rPr lang="en-US" sz="3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z</a:t>
            </a:r>
            <a:r>
              <a:rPr lang="pl-PL" sz="3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sz="36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niepotrzebnych</a:t>
            </a:r>
            <a:r>
              <a:rPr lang="en-US" sz="3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sz="36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rzeczy</a:t>
            </a:r>
            <a:r>
              <a:rPr lang="en-US" sz="3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:</a:t>
            </a:r>
            <a:r>
              <a:rPr lang="pl-PL" sz="3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/>
            </a:r>
            <a:br>
              <a:rPr lang="pl-PL" sz="3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</a:br>
            <a:r>
              <a:rPr lang="en-US" sz="3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/>
            </a:r>
            <a:br>
              <a:rPr lang="en-US" sz="3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</a:br>
            <a:r>
              <a:rPr lang="en-US" sz="3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KARTONIKI PO SOKACH</a:t>
            </a:r>
            <a:r>
              <a:rPr lang="en-US" sz="31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/>
            </a:r>
            <a:br>
              <a:rPr lang="en-US" sz="3100" b="1" kern="1200" dirty="0">
                <a:solidFill>
                  <a:srgbClr val="00B050"/>
                </a:solidFill>
                <a:latin typeface="Ink Free" panose="03080402000500000000" pitchFamily="66" charset="0"/>
              </a:rPr>
            </a:br>
            <a:endParaRPr lang="en-US" sz="3100" kern="1200" dirty="0">
              <a:solidFill>
                <a:srgbClr val="00B050"/>
              </a:solidFill>
              <a:latin typeface="Ink Free" panose="03080402000500000000" pitchFamily="66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54311DC8-E1F0-1C15-2CD0-305242A5E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02" y="74089"/>
            <a:ext cx="2645423" cy="8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D48D9584-D2FD-48CE-9E17-4E250B743B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 można zrobić z zawleczek od puszek? 16 recyklingowych ...">
            <a:extLst>
              <a:ext uri="{FF2B5EF4-FFF2-40B4-BE49-F238E27FC236}">
                <a16:creationId xmlns="" xmlns:a16="http://schemas.microsoft.com/office/drawing/2014/main" id="{0BE4CB34-DF34-5EAD-3D9B-28EC9BD34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6" r="-2" b="684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152653B-4E3C-4590-0080-0E6A93079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73" r="16009" b="1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ak wykonać lampion z puszki? - Zakumaj.pl">
            <a:extLst>
              <a:ext uri="{FF2B5EF4-FFF2-40B4-BE49-F238E27FC236}">
                <a16:creationId xmlns="" xmlns:a16="http://schemas.microsoft.com/office/drawing/2014/main" id="{C855F066-1F50-20EC-3969-4D8CC058B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3829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CA17DEF4-6C5D-41C6-8D93-5C7CFD7ADA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="" xmlns:a16="http://schemas.microsoft.com/office/drawing/2014/main" id="{22BBC5A3-5C8C-4FB9-AEFF-8778D2C98D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4E751E24-6E5C-657F-EA27-AE6A86DB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" y="1508760"/>
            <a:ext cx="3947593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Czary</a:t>
            </a:r>
            <a:r>
              <a:rPr lang="pl-PL" sz="4000" b="1" dirty="0">
                <a:solidFill>
                  <a:srgbClr val="00B050"/>
                </a:solidFill>
                <a:latin typeface="Ink Free" panose="03080402000500000000" pitchFamily="66" charset="0"/>
              </a:rPr>
              <a:t/>
            </a:r>
            <a:br>
              <a:rPr lang="pl-PL" sz="4000" b="1" dirty="0">
                <a:solidFill>
                  <a:srgbClr val="00B050"/>
                </a:solidFill>
                <a:latin typeface="Ink Free" panose="03080402000500000000" pitchFamily="66" charset="0"/>
              </a:rPr>
            </a:br>
            <a:r>
              <a:rPr lang="en-US" sz="40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z </a:t>
            </a:r>
            <a:r>
              <a:rPr lang="en-US" sz="40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niepotrzebnych</a:t>
            </a:r>
            <a:r>
              <a:rPr lang="en-US" sz="40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sz="40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rzeczy</a:t>
            </a:r>
            <a:r>
              <a:rPr lang="en-US" sz="40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: </a:t>
            </a:r>
            <a:r>
              <a:rPr lang="en-US" sz="4000" b="1" kern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METAL</a:t>
            </a:r>
            <a:r>
              <a:rPr lang="en-US" sz="40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/>
            </a:r>
            <a:br>
              <a:rPr lang="en-US" sz="4000" b="1" kern="1200" dirty="0">
                <a:solidFill>
                  <a:srgbClr val="00B050"/>
                </a:solidFill>
                <a:latin typeface="Ink Free" panose="03080402000500000000" pitchFamily="66" charset="0"/>
              </a:rPr>
            </a:br>
            <a:endParaRPr lang="en-US" sz="4000" kern="1200" dirty="0">
              <a:solidFill>
                <a:srgbClr val="00B050"/>
              </a:solidFill>
              <a:latin typeface="Ink Free" panose="03080402000500000000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BB917E8-D696-4787-96D6-521A9C42F9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Recykling puszek - 19 kreatywnych pomysłów - Krok do Zdrowia">
            <a:extLst>
              <a:ext uri="{FF2B5EF4-FFF2-40B4-BE49-F238E27FC236}">
                <a16:creationId xmlns="" xmlns:a16="http://schemas.microsoft.com/office/drawing/2014/main" id="{4EC31D52-D91B-3519-6F04-614B853A7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9" r="4" b="4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9F4C545-E278-42ED-9B78-2EBA464444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3FFBF5C6-C254-7744-F414-F2414B1DE9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9" y="5789260"/>
            <a:ext cx="2645423" cy="8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7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CA57513D-822C-4FE7-A978-1529AA801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1FF0C564-3C34-2E33-F6C8-3051E033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4" y="1163653"/>
            <a:ext cx="355021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Czary</a:t>
            </a:r>
            <a:r>
              <a:rPr lang="pl-PL" sz="4000" b="1" dirty="0">
                <a:solidFill>
                  <a:srgbClr val="00B050"/>
                </a:solidFill>
                <a:latin typeface="Ink Free" panose="03080402000500000000" pitchFamily="66" charset="0"/>
              </a:rPr>
              <a:t/>
            </a:r>
            <a:br>
              <a:rPr lang="pl-PL" sz="4000" b="1" dirty="0">
                <a:solidFill>
                  <a:srgbClr val="00B050"/>
                </a:solidFill>
                <a:latin typeface="Ink Free" panose="03080402000500000000" pitchFamily="66" charset="0"/>
              </a:rPr>
            </a:br>
            <a:r>
              <a:rPr lang="en-US" sz="40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z </a:t>
            </a:r>
            <a:r>
              <a:rPr lang="en-US" sz="40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niepotrzebnych</a:t>
            </a:r>
            <a:r>
              <a:rPr lang="en-US" sz="40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sz="40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rzeczy</a:t>
            </a:r>
            <a:r>
              <a:rPr lang="en-US" sz="40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: </a:t>
            </a:r>
            <a:r>
              <a:rPr lang="en-US" sz="4000" b="1" kern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PAPIER</a:t>
            </a:r>
            <a:r>
              <a:rPr lang="en-US" sz="40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/>
            </a:r>
            <a:br>
              <a:rPr lang="en-US" sz="4000" b="1" kern="1200" dirty="0">
                <a:solidFill>
                  <a:srgbClr val="00B050"/>
                </a:solidFill>
                <a:latin typeface="Ink Free" panose="03080402000500000000" pitchFamily="66" charset="0"/>
              </a:rPr>
            </a:br>
            <a:endParaRPr lang="en-US" sz="4000" kern="1200" dirty="0">
              <a:solidFill>
                <a:srgbClr val="00B050"/>
              </a:solidFill>
              <a:latin typeface="Ink Free" panose="03080402000500000000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14A821F-8663-46BA-8CC0-D4C44F639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0BC96BD5-9BE9-05E4-97D3-6F8CB81B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03" r="-2" b="2080"/>
          <a:stretch/>
        </p:blipFill>
        <p:spPr bwMode="auto">
          <a:xfrm>
            <a:off x="3552503" y="97405"/>
            <a:ext cx="4301214" cy="41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nstrumenty muzyczne | prace plastyczne">
            <a:extLst>
              <a:ext uri="{FF2B5EF4-FFF2-40B4-BE49-F238E27FC236}">
                <a16:creationId xmlns="" xmlns:a16="http://schemas.microsoft.com/office/drawing/2014/main" id="{79DBDD3F-C4CE-0627-1DAA-B109A7F95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04" t="12756" r="6454" b="12755"/>
          <a:stretch/>
        </p:blipFill>
        <p:spPr bwMode="auto">
          <a:xfrm>
            <a:off x="7513978" y="121684"/>
            <a:ext cx="4678026" cy="22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7EF550F-47CE-4FB2-9DAC-12AD835C8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172" y="4177748"/>
            <a:ext cx="332539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8" descr="Papier – nie wyrzucaj, tylko twórz - Blogomat - blog drukarni ...">
            <a:extLst>
              <a:ext uri="{FF2B5EF4-FFF2-40B4-BE49-F238E27FC236}">
                <a16:creationId xmlns="" xmlns:a16="http://schemas.microsoft.com/office/drawing/2014/main" id="{D796D95E-C7FA-F8D7-67E3-56711662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29" r="4" b="3377"/>
          <a:stretch/>
        </p:blipFill>
        <p:spPr bwMode="auto">
          <a:xfrm>
            <a:off x="3584289" y="4214749"/>
            <a:ext cx="4301214" cy="26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Y ubrania dla dzieci w gazetach. Jak zrobić garnitur z gazet">
            <a:extLst>
              <a:ext uri="{FF2B5EF4-FFF2-40B4-BE49-F238E27FC236}">
                <a16:creationId xmlns="" xmlns:a16="http://schemas.microsoft.com/office/drawing/2014/main" id="{F1B2805C-C91C-3F4F-7AC2-14676CDE1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38648"/>
          <a:stretch/>
        </p:blipFill>
        <p:spPr bwMode="auto">
          <a:xfrm>
            <a:off x="7975896" y="2401764"/>
            <a:ext cx="4081760" cy="403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6DC8C5C3-41EA-F5E5-98BA-214E5E0EB9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4" y="5675760"/>
            <a:ext cx="2645423" cy="8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9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FC3D2873-2194-4FB0-BFBA-7E7EEB9848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Jak zrobić oryginalny świecznik własnymi rękami. Plastikowa i ...">
            <a:extLst>
              <a:ext uri="{FF2B5EF4-FFF2-40B4-BE49-F238E27FC236}">
                <a16:creationId xmlns="" xmlns:a16="http://schemas.microsoft.com/office/drawing/2014/main" id="{7B5AC1B4-E410-4954-C246-9D1DA6572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55" r="2" b="2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Świąteczne prezenty last minute. Szybkie i łatwe DIY | Diy, Słoiki ...">
            <a:extLst>
              <a:ext uri="{FF2B5EF4-FFF2-40B4-BE49-F238E27FC236}">
                <a16:creationId xmlns="" xmlns:a16="http://schemas.microsoft.com/office/drawing/2014/main" id="{339D8E95-95EF-67F9-C6F5-41888FE0C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92" r="-1" b="16397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Wiosenny wazon z butelki zrób to sam - Portal wnętrzarski ...">
            <a:extLst>
              <a:ext uri="{FF2B5EF4-FFF2-40B4-BE49-F238E27FC236}">
                <a16:creationId xmlns="" xmlns:a16="http://schemas.microsoft.com/office/drawing/2014/main" id="{05F28170-600E-6592-1FB2-D5B4F8623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9" r="-1" b="7942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" name="Freeform: Shape 14">
            <a:extLst>
              <a:ext uri="{FF2B5EF4-FFF2-40B4-BE49-F238E27FC236}">
                <a16:creationId xmlns="" xmlns:a16="http://schemas.microsoft.com/office/drawing/2014/main" id="{B228652A-FD81-4A3C-B164-2012BF4EE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FE8F25D8-4980-4C67-9E0C-7BE94C9CBF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26B30299-8F31-B8FC-B24A-E77E1ED0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Czary</a:t>
            </a:r>
            <a:r>
              <a:rPr lang="pl-PL" sz="4600" b="1" dirty="0">
                <a:solidFill>
                  <a:srgbClr val="00B050"/>
                </a:solidFill>
                <a:latin typeface="Ink Free" panose="03080402000500000000" pitchFamily="66" charset="0"/>
              </a:rPr>
              <a:t/>
            </a:r>
            <a:br>
              <a:rPr lang="pl-PL" sz="4600" b="1" dirty="0">
                <a:solidFill>
                  <a:srgbClr val="00B050"/>
                </a:solidFill>
                <a:latin typeface="Ink Free" panose="03080402000500000000" pitchFamily="66" charset="0"/>
              </a:rPr>
            </a:br>
            <a:r>
              <a:rPr lang="en-US" sz="4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z </a:t>
            </a:r>
            <a:r>
              <a:rPr lang="en-US" sz="46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niepotrzebnych</a:t>
            </a:r>
            <a:r>
              <a:rPr lang="en-US" sz="4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sz="4600" b="1" kern="1200" dirty="0" err="1">
                <a:solidFill>
                  <a:srgbClr val="00B050"/>
                </a:solidFill>
                <a:latin typeface="Ink Free" panose="03080402000500000000" pitchFamily="66" charset="0"/>
              </a:rPr>
              <a:t>rzeczy</a:t>
            </a:r>
            <a:r>
              <a:rPr lang="en-US" sz="4600" b="1" kern="1200" dirty="0">
                <a:solidFill>
                  <a:srgbClr val="00B050"/>
                </a:solidFill>
                <a:latin typeface="Ink Free" panose="03080402000500000000" pitchFamily="66" charset="0"/>
              </a:rPr>
              <a:t>: </a:t>
            </a:r>
            <a:r>
              <a:rPr lang="en-US" sz="4600" b="1" kern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SZKŁO</a:t>
            </a:r>
            <a:r>
              <a:rPr lang="en-US" sz="4600" b="1" kern="1200" dirty="0">
                <a:solidFill>
                  <a:srgbClr val="C00000"/>
                </a:solidFill>
                <a:latin typeface="Ink Free" panose="03080402000500000000" pitchFamily="66" charset="0"/>
              </a:rPr>
              <a:t/>
            </a:r>
            <a:br>
              <a:rPr lang="en-US" sz="4600" b="1" kern="1200" dirty="0">
                <a:solidFill>
                  <a:srgbClr val="C00000"/>
                </a:solidFill>
                <a:latin typeface="Ink Free" panose="03080402000500000000" pitchFamily="66" charset="0"/>
              </a:rPr>
            </a:br>
            <a:endParaRPr lang="en-US" sz="4600" kern="1200" dirty="0">
              <a:solidFill>
                <a:srgbClr val="C00000"/>
              </a:solidFill>
              <a:latin typeface="Ink Free" panose="03080402000500000000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A214C69-1234-4E5D-91CD-BEA0020425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86E49C8-40C0-4E80-BAC0-9A66298F1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09EA23A2-8AF1-D03B-D11A-C558EC7241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9" y="5789260"/>
            <a:ext cx="2645423" cy="8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3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6FB256BB-500F-02A5-0DC1-987494405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22" y="233935"/>
            <a:ext cx="2454830" cy="82227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A3D7CA8-99CC-60CD-98EA-6AF36FE5D6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16141" r="15844" b="21599"/>
          <a:stretch/>
        </p:blipFill>
        <p:spPr bwMode="auto">
          <a:xfrm>
            <a:off x="4839481" y="2444122"/>
            <a:ext cx="2958541" cy="150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7D245E5-DD33-585E-2BC9-1D892D5C2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70" y="4835766"/>
            <a:ext cx="7372350" cy="7244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0003" y="1113768"/>
            <a:ext cx="5948556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Dziękujemy </a:t>
            </a:r>
            <a:r>
              <a:rPr lang="pl-PL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za uwagę!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441348" y="1886111"/>
            <a:ext cx="7612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Materiał opracowany na zlecenie Związku Międzygminnego „Czysty Region” w ramach programu:</a:t>
            </a:r>
            <a:endParaRPr lang="pl-PL" sz="14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92CCC7B9-D93F-C3D1-1B0A-524C3D80AA4C}"/>
              </a:ext>
            </a:extLst>
          </p:cNvPr>
          <p:cNvSpPr txBox="1"/>
          <p:nvPr/>
        </p:nvSpPr>
        <p:spPr>
          <a:xfrm>
            <a:off x="1556061" y="5798130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tx2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Kompleksowa kampania edukacyjna i informacyjna Związku Międzygminnego „Czysty Region" w zakresie gospodarowania odpadami, </a:t>
            </a:r>
            <a:endParaRPr lang="pl-PL" sz="1200" b="1" dirty="0" smtClean="0">
              <a:solidFill>
                <a:schemeClr val="tx2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200" b="1" dirty="0" smtClean="0">
                <a:solidFill>
                  <a:schemeClr val="tx2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 </a:t>
            </a:r>
            <a:r>
              <a:rPr lang="pl-PL" sz="1200" b="1" dirty="0">
                <a:solidFill>
                  <a:schemeClr val="tx2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nazwą: „Odpady jako cenny surowiec"</a:t>
            </a:r>
            <a:endParaRPr lang="pl-PL" sz="1600" dirty="0">
              <a:solidFill>
                <a:schemeClr val="tx2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200" dirty="0">
                <a:solidFill>
                  <a:schemeClr val="tx2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Nr </a:t>
            </a:r>
            <a:r>
              <a:rPr lang="pl-PL" sz="1200" dirty="0" smtClean="0">
                <a:solidFill>
                  <a:schemeClr val="tx2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umowy o dofinansowanie: </a:t>
            </a:r>
            <a:r>
              <a:rPr lang="pl-PL" sz="1200" dirty="0">
                <a:solidFill>
                  <a:schemeClr val="tx2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RPOP.05.02.00-16-0018/17-00</a:t>
            </a:r>
            <a:endParaRPr lang="pl-PL" sz="1600" dirty="0">
              <a:solidFill>
                <a:schemeClr val="tx2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1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66C061A5-5983-EB40-090A-CCF103F06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90" y="943196"/>
            <a:ext cx="9228435" cy="561867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05B910A-9109-5A91-908B-08F28066B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53" t="21566" b="16867"/>
          <a:stretch/>
        </p:blipFill>
        <p:spPr>
          <a:xfrm>
            <a:off x="3348096" y="2518118"/>
            <a:ext cx="6916150" cy="39888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7" y="201477"/>
            <a:ext cx="917014" cy="9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6E4A01C-6110-39B1-D0C9-364D188B53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608" y="1203521"/>
            <a:ext cx="4940390" cy="334505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2E3912E7-E2C3-3175-25D0-7A40B406D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05" y="1203522"/>
            <a:ext cx="4898551" cy="334544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81AC0734-460D-FD10-E499-791A1A34EF5D}"/>
              </a:ext>
            </a:extLst>
          </p:cNvPr>
          <p:cNvSpPr txBox="1"/>
          <p:nvPr/>
        </p:nvSpPr>
        <p:spPr>
          <a:xfrm>
            <a:off x="4132730" y="185507"/>
            <a:ext cx="3581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solidFill>
                  <a:srgbClr val="00B050"/>
                </a:solidFill>
                <a:cs typeface="Dreaming Outloud Pro" panose="020B0604020202020204" pitchFamily="66" charset="0"/>
              </a:rPr>
              <a:t>Co wybierasz?</a:t>
            </a:r>
          </a:p>
        </p:txBody>
      </p:sp>
      <p:sp>
        <p:nvSpPr>
          <p:cNvPr id="7" name="Mnożenie 6">
            <a:extLst>
              <a:ext uri="{FF2B5EF4-FFF2-40B4-BE49-F238E27FC236}">
                <a16:creationId xmlns="" xmlns:a16="http://schemas.microsoft.com/office/drawing/2014/main" id="{D2FD650C-54BE-DC97-7750-BEFE266011B4}"/>
              </a:ext>
            </a:extLst>
          </p:cNvPr>
          <p:cNvSpPr/>
          <p:nvPr/>
        </p:nvSpPr>
        <p:spPr>
          <a:xfrm>
            <a:off x="2020243" y="1443139"/>
            <a:ext cx="3852727" cy="2904011"/>
          </a:xfrm>
          <a:prstGeom prst="mathMultiply">
            <a:avLst>
              <a:gd name="adj1" fmla="val 13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1310080D-8AB2-EE9F-8CD4-234FB0C2A7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2529" l="0" r="4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181" b="54981"/>
          <a:stretch/>
        </p:blipFill>
        <p:spPr>
          <a:xfrm>
            <a:off x="10581280" y="3640563"/>
            <a:ext cx="821862" cy="7065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CCB4EB5F-0D40-AF91-2DC2-4AD9F690D8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6552" l="52464" r="9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19" r="4010" b="54598"/>
          <a:stretch/>
        </p:blipFill>
        <p:spPr>
          <a:xfrm>
            <a:off x="1405654" y="3717618"/>
            <a:ext cx="648073" cy="6874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DD131A7-C89C-37C6-8AF9-2899BE83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61">
            <a:off x="7902141" y="4812125"/>
            <a:ext cx="1733894" cy="186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EAA8820E-B37C-D71F-F20F-31C43A91D97E}"/>
              </a:ext>
            </a:extLst>
          </p:cNvPr>
          <p:cNvSpPr txBox="1"/>
          <p:nvPr/>
        </p:nvSpPr>
        <p:spPr>
          <a:xfrm>
            <a:off x="4132730" y="5226176"/>
            <a:ext cx="4470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Małymi kroczkami możemy osiągnąć duże efekty!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4" y="163025"/>
            <a:ext cx="917014" cy="9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66" y="408872"/>
            <a:ext cx="3470081" cy="4710494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0B6BDE43-ADC2-4EBC-1DF0-FD73C9A2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01" y="161263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b="1" dirty="0">
                <a:solidFill>
                  <a:srgbClr val="00B050"/>
                </a:solidFill>
              </a:rPr>
              <a:t>To </a:t>
            </a:r>
            <a:r>
              <a:rPr lang="pl-PL" sz="2400" b="1" dirty="0" smtClean="0">
                <a:solidFill>
                  <a:srgbClr val="00B050"/>
                </a:solidFill>
              </a:rPr>
              <a:t>wszystkie substancje </a:t>
            </a:r>
            <a:r>
              <a:rPr lang="pl-PL" sz="2400" b="1" dirty="0">
                <a:solidFill>
                  <a:srgbClr val="00B050"/>
                </a:solidFill>
              </a:rPr>
              <a:t>lub przedmioty, których</a:t>
            </a:r>
          </a:p>
          <a:p>
            <a:pPr marL="0" indent="0" algn="just">
              <a:buNone/>
            </a:pPr>
            <a:r>
              <a:rPr lang="pl-PL" sz="2400" b="1" dirty="0">
                <a:solidFill>
                  <a:srgbClr val="00B050"/>
                </a:solidFill>
              </a:rPr>
              <a:t>się pozbywamy.</a:t>
            </a: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="" xmlns:a16="http://schemas.microsoft.com/office/drawing/2014/main" id="{8F9D2B75-4AA5-09CB-27AA-75982A2F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356" y="202934"/>
            <a:ext cx="4657610" cy="1143000"/>
          </a:xfrm>
        </p:spPr>
        <p:txBody>
          <a:bodyPr/>
          <a:lstStyle/>
          <a:p>
            <a:pPr algn="r"/>
            <a:r>
              <a:rPr lang="pl-PL" b="1" dirty="0">
                <a:solidFill>
                  <a:srgbClr val="00B050"/>
                </a:solidFill>
                <a:latin typeface="+mn-lt"/>
              </a:rPr>
              <a:t>Czym są ODPADY 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FF0E30DE-322C-9A58-2A4B-788B3B32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6" y="2764119"/>
            <a:ext cx="18002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04A6DA5-C293-17DA-D76F-D6046538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54" y="2856696"/>
            <a:ext cx="1308348" cy="15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5493A20B-7DF4-7D0B-E116-CC2FCD13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68" y="3709196"/>
            <a:ext cx="1552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AF3B363E-0703-15D1-6C49-E0BC66AA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343">
            <a:off x="1560062" y="5497650"/>
            <a:ext cx="987850" cy="10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57ADA3FE-0F9C-835D-3628-BFF50DAC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033">
            <a:off x="7563355" y="4410293"/>
            <a:ext cx="1867060" cy="20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="" xmlns:a16="http://schemas.microsoft.com/office/drawing/2014/main" id="{DAECA079-B748-0735-A3D1-344068B8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93" y="3125820"/>
            <a:ext cx="1738050" cy="194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="" xmlns:a16="http://schemas.microsoft.com/office/drawing/2014/main" id="{E834CA31-9245-F642-45C9-258F19F4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453">
            <a:off x="4044727" y="4782136"/>
            <a:ext cx="3190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824A1B98-8F58-768F-0DBA-271BD40C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1131">
            <a:off x="10379967" y="5295969"/>
            <a:ext cx="1301852" cy="14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4" y="163025"/>
            <a:ext cx="917014" cy="9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3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="" xmlns:a16="http://schemas.microsoft.com/office/drawing/2014/main" id="{AA96EA71-0B5B-9050-BA10-35FDD374DD9B}"/>
              </a:ext>
            </a:extLst>
          </p:cNvPr>
          <p:cNvSpPr txBox="1">
            <a:spLocks/>
          </p:cNvSpPr>
          <p:nvPr/>
        </p:nvSpPr>
        <p:spPr>
          <a:xfrm>
            <a:off x="2173650" y="207629"/>
            <a:ext cx="8333648" cy="1413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00B050"/>
                </a:solidFill>
                <a:latin typeface="+mn-lt"/>
              </a:rPr>
              <a:t>Ile odpadów produkujemy </a:t>
            </a:r>
            <a:br>
              <a:rPr lang="pl-PL" b="1" dirty="0">
                <a:solidFill>
                  <a:srgbClr val="00B050"/>
                </a:solidFill>
                <a:latin typeface="+mn-lt"/>
              </a:rPr>
            </a:br>
            <a:r>
              <a:rPr lang="pl-PL" b="1" dirty="0">
                <a:solidFill>
                  <a:srgbClr val="00B050"/>
                </a:solidFill>
                <a:latin typeface="+mn-lt"/>
              </a:rPr>
              <a:t>w naszych domach w ciągu roku?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03C99F3-0280-8D41-05B7-B75EDA30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8" y="3319834"/>
            <a:ext cx="3456384" cy="328940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DE589DBA-01AF-725B-C176-468766BA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68" y="4363424"/>
            <a:ext cx="4013779" cy="25202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803EA06-1775-959B-76EE-5D87EFCD1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770" y="5151925"/>
            <a:ext cx="823900" cy="70489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0E638F3C-33E2-7882-4EBB-092612A35F0C}"/>
              </a:ext>
            </a:extLst>
          </p:cNvPr>
          <p:cNvSpPr/>
          <p:nvPr/>
        </p:nvSpPr>
        <p:spPr>
          <a:xfrm>
            <a:off x="7952803" y="3730057"/>
            <a:ext cx="290906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4400" b="1" dirty="0">
                <a:solidFill>
                  <a:srgbClr val="00B050"/>
                </a:solidFill>
              </a:rPr>
              <a:t>2020</a:t>
            </a:r>
            <a:br>
              <a:rPr lang="pl-PL" sz="4400" b="1" dirty="0">
                <a:solidFill>
                  <a:srgbClr val="00B050"/>
                </a:solidFill>
              </a:rPr>
            </a:br>
            <a:r>
              <a:rPr lang="pl-PL" sz="2400" b="1" dirty="0">
                <a:solidFill>
                  <a:srgbClr val="00B050"/>
                </a:solidFill>
              </a:rPr>
              <a:t>boisk piłkarskich</a:t>
            </a:r>
          </a:p>
          <a:p>
            <a:pPr algn="r"/>
            <a:r>
              <a:rPr lang="pl-PL" sz="2400" b="1" dirty="0">
                <a:solidFill>
                  <a:srgbClr val="00B050"/>
                </a:solidFill>
              </a:rPr>
              <a:t>do wysokości bramki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610D33E0-59D1-BF7B-52E9-C8A4587296F1}"/>
              </a:ext>
            </a:extLst>
          </p:cNvPr>
          <p:cNvSpPr/>
          <p:nvPr/>
        </p:nvSpPr>
        <p:spPr>
          <a:xfrm>
            <a:off x="3788096" y="342519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4400" b="1" dirty="0">
                <a:solidFill>
                  <a:srgbClr val="00B050"/>
                </a:solidFill>
              </a:rPr>
              <a:t>13,7 mln ton </a:t>
            </a:r>
            <a:br>
              <a:rPr lang="pl-PL" sz="4400" b="1" dirty="0">
                <a:solidFill>
                  <a:srgbClr val="00B050"/>
                </a:solidFill>
              </a:rPr>
            </a:br>
            <a:r>
              <a:rPr lang="pl-PL" sz="2800" b="1" dirty="0">
                <a:solidFill>
                  <a:srgbClr val="00B050"/>
                </a:solidFill>
              </a:rPr>
              <a:t>odpadów rocznie</a:t>
            </a:r>
          </a:p>
        </p:txBody>
      </p:sp>
      <p:sp>
        <p:nvSpPr>
          <p:cNvPr id="13" name="Strzałka w prawo 15">
            <a:extLst>
              <a:ext uri="{FF2B5EF4-FFF2-40B4-BE49-F238E27FC236}">
                <a16:creationId xmlns="" xmlns:a16="http://schemas.microsoft.com/office/drawing/2014/main" id="{AF2F2D85-1E74-1983-F33F-CFFA2CCF4EEA}"/>
              </a:ext>
            </a:extLst>
          </p:cNvPr>
          <p:cNvSpPr/>
          <p:nvPr/>
        </p:nvSpPr>
        <p:spPr>
          <a:xfrm>
            <a:off x="1305230" y="2253933"/>
            <a:ext cx="958711" cy="17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3E7A6281-D4AD-E4F9-974E-B79ECBB68324}"/>
              </a:ext>
            </a:extLst>
          </p:cNvPr>
          <p:cNvSpPr txBox="1"/>
          <p:nvPr/>
        </p:nvSpPr>
        <p:spPr>
          <a:xfrm>
            <a:off x="1110854" y="1870499"/>
            <a:ext cx="133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1 rok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1225DCA0-AADC-10A3-F1C4-5B9D905662C0}"/>
              </a:ext>
            </a:extLst>
          </p:cNvPr>
          <p:cNvSpPr txBox="1"/>
          <p:nvPr/>
        </p:nvSpPr>
        <p:spPr>
          <a:xfrm>
            <a:off x="7025089" y="2010471"/>
            <a:ext cx="1143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rgbClr val="00B050"/>
                </a:solidFill>
              </a:rPr>
              <a:t>65 </a:t>
            </a:r>
            <a:r>
              <a:rPr lang="pl-PL" sz="4400" b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8" name="Elipsa 6">
            <a:extLst>
              <a:ext uri="{FF2B5EF4-FFF2-40B4-BE49-F238E27FC236}">
                <a16:creationId xmlns="" xmlns:a16="http://schemas.microsoft.com/office/drawing/2014/main" id="{02E8CEE8-68E9-AF81-0397-E2A6B51614AF}"/>
              </a:ext>
            </a:extLst>
          </p:cNvPr>
          <p:cNvSpPr/>
          <p:nvPr/>
        </p:nvSpPr>
        <p:spPr>
          <a:xfrm>
            <a:off x="2541937" y="1771975"/>
            <a:ext cx="2850495" cy="12464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450 </a:t>
            </a:r>
            <a:r>
              <a:rPr lang="pl-PL" sz="4400" b="1" dirty="0">
                <a:solidFill>
                  <a:schemeClr val="bg1"/>
                </a:solidFill>
              </a:rPr>
              <a:t>kg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="" xmlns:a16="http://schemas.microsoft.com/office/drawing/2014/main" id="{966F03A6-046F-3F15-3123-3AB17246E86A}"/>
              </a:ext>
            </a:extLst>
          </p:cNvPr>
          <p:cNvSpPr txBox="1"/>
          <p:nvPr/>
        </p:nvSpPr>
        <p:spPr>
          <a:xfrm>
            <a:off x="7674194" y="6609243"/>
            <a:ext cx="158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GUS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="" xmlns:a16="http://schemas.microsoft.com/office/drawing/2014/main" id="{458C9E4D-68A4-3D7B-A0BF-CF3DE58C0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81" y="1106809"/>
            <a:ext cx="1123356" cy="211149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0F6F876E-BB81-F578-407C-2658AF4081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3" y="2080751"/>
            <a:ext cx="492281" cy="318160"/>
          </a:xfrm>
          <a:prstGeom prst="rect">
            <a:avLst/>
          </a:prstGeom>
        </p:spPr>
      </p:pic>
      <p:sp>
        <p:nvSpPr>
          <p:cNvPr id="26" name="AutoShape 4" descr="Plecak Vector Art Stock Images | Depositphotos">
            <a:extLst>
              <a:ext uri="{FF2B5EF4-FFF2-40B4-BE49-F238E27FC236}">
                <a16:creationId xmlns="" xmlns:a16="http://schemas.microsoft.com/office/drawing/2014/main" id="{435E6515-1FE4-EDAE-9C59-9BE1B69DD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" name="Obraz 28" descr="Obraz zawierający akcesorium&#10;&#10;Opis wygenerowany automatycznie">
            <a:extLst>
              <a:ext uri="{FF2B5EF4-FFF2-40B4-BE49-F238E27FC236}">
                <a16:creationId xmlns="" xmlns:a16="http://schemas.microsoft.com/office/drawing/2014/main" id="{FAAF647F-EAC0-DD19-677C-D3A69AB6FB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90158" y="1771975"/>
            <a:ext cx="1585655" cy="1736119"/>
          </a:xfrm>
          <a:prstGeom prst="rect">
            <a:avLst/>
          </a:prstGeom>
        </p:spPr>
      </p:pic>
      <p:sp>
        <p:nvSpPr>
          <p:cNvPr id="30" name="Strzałka w prawo 15">
            <a:extLst>
              <a:ext uri="{FF2B5EF4-FFF2-40B4-BE49-F238E27FC236}">
                <a16:creationId xmlns="" xmlns:a16="http://schemas.microsoft.com/office/drawing/2014/main" id="{C42F9D7F-0BAA-E17A-97AC-69BD91502C5B}"/>
              </a:ext>
            </a:extLst>
          </p:cNvPr>
          <p:cNvSpPr/>
          <p:nvPr/>
        </p:nvSpPr>
        <p:spPr>
          <a:xfrm>
            <a:off x="5790315" y="2282703"/>
            <a:ext cx="958711" cy="17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7" y="201477"/>
            <a:ext cx="917014" cy="9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="" xmlns:a16="http://schemas.microsoft.com/office/drawing/2014/main" id="{FD6AC871-50BC-4030-E32A-5EB10AC6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560" y="204408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0B050"/>
                </a:solidFill>
                <a:latin typeface="+mn-lt"/>
              </a:rPr>
              <a:t>Nadal za </a:t>
            </a:r>
            <a:r>
              <a:rPr lang="pl-PL" b="1" dirty="0" smtClean="0">
                <a:solidFill>
                  <a:srgbClr val="00B050"/>
                </a:solidFill>
                <a:latin typeface="+mn-lt"/>
              </a:rPr>
              <a:t>dużo </a:t>
            </a:r>
            <a:r>
              <a:rPr lang="pl-PL" b="1" dirty="0">
                <a:solidFill>
                  <a:srgbClr val="00B050"/>
                </a:solidFill>
                <a:latin typeface="+mn-lt"/>
              </a:rPr>
              <a:t>wyrzucamy!</a:t>
            </a:r>
            <a:br>
              <a:rPr lang="pl-PL" b="1" dirty="0">
                <a:solidFill>
                  <a:srgbClr val="00B050"/>
                </a:solidFill>
                <a:latin typeface="+mn-lt"/>
              </a:rPr>
            </a:br>
            <a:endParaRPr lang="pl-PL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FA8252AD-A0C4-A6A1-0920-80627FE1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38" y="2345085"/>
            <a:ext cx="3048698" cy="398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kcja, która pomoże oczyścić kraj z dzikich wysypisk">
            <a:extLst>
              <a:ext uri="{FF2B5EF4-FFF2-40B4-BE49-F238E27FC236}">
                <a16:creationId xmlns="" xmlns:a16="http://schemas.microsoft.com/office/drawing/2014/main" id="{5E0E359E-DCC4-0E2B-F643-2CB47C46D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99" r="12316"/>
          <a:stretch/>
        </p:blipFill>
        <p:spPr bwMode="auto">
          <a:xfrm>
            <a:off x="7528802" y="1022665"/>
            <a:ext cx="4572000" cy="24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8A6F5288-44E3-9A0A-A70A-E8FD9D314034}"/>
              </a:ext>
            </a:extLst>
          </p:cNvPr>
          <p:cNvSpPr txBox="1"/>
          <p:nvPr/>
        </p:nvSpPr>
        <p:spPr>
          <a:xfrm>
            <a:off x="220105" y="590124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DuperPro-Bold" panose="04010805020101010101" pitchFamily="82" charset="-18"/>
              </a:rPr>
              <a:t>Fot. </a:t>
            </a:r>
            <a:r>
              <a:rPr lang="pl-PL" b="1" dirty="0" err="1">
                <a:solidFill>
                  <a:schemeClr val="bg1"/>
                </a:solidFill>
                <a:latin typeface="DuperPro-Bold" panose="04010805020101010101" pitchFamily="82" charset="-18"/>
              </a:rPr>
              <a:t>Ecosquoad</a:t>
            </a:r>
            <a:endParaRPr lang="pl-PL" b="1" dirty="0">
              <a:solidFill>
                <a:schemeClr val="bg1"/>
              </a:solidFill>
              <a:latin typeface="DuperPro-Bold" panose="04010805020101010101" pitchFamily="82" charset="-18"/>
            </a:endParaRPr>
          </a:p>
        </p:txBody>
      </p:sp>
      <p:sp>
        <p:nvSpPr>
          <p:cNvPr id="11" name="Prostokąt zaokrąglony 3">
            <a:extLst>
              <a:ext uri="{FF2B5EF4-FFF2-40B4-BE49-F238E27FC236}">
                <a16:creationId xmlns="" xmlns:a16="http://schemas.microsoft.com/office/drawing/2014/main" id="{6008D867-67E5-B186-60E2-E9DA44DED623}"/>
              </a:ext>
            </a:extLst>
          </p:cNvPr>
          <p:cNvSpPr/>
          <p:nvPr/>
        </p:nvSpPr>
        <p:spPr>
          <a:xfrm>
            <a:off x="2125269" y="5271605"/>
            <a:ext cx="1665076" cy="9361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9C0E0336-6AC1-6B15-02AA-3800A1D7C75A}"/>
              </a:ext>
            </a:extLst>
          </p:cNvPr>
          <p:cNvSpPr txBox="1"/>
          <p:nvPr/>
        </p:nvSpPr>
        <p:spPr>
          <a:xfrm>
            <a:off x="2442116" y="5271605"/>
            <a:ext cx="1098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DuperPro-Bold" panose="04010805020101010101" pitchFamily="82" charset="-18"/>
              </a:rPr>
              <a:t>Polska plaża po sztormie</a:t>
            </a:r>
          </a:p>
        </p:txBody>
      </p:sp>
      <p:pic>
        <p:nvPicPr>
          <p:cNvPr id="2050" name="Picture 2" descr="Dzikie wysypiska w gminie Opoczno. Za wyrzucanie śmieci grożą wysokie kary  od 500 zł do 5 tys. zł [zdjęcia] | Opoczno Nasze Miasto">
            <a:extLst>
              <a:ext uri="{FF2B5EF4-FFF2-40B4-BE49-F238E27FC236}">
                <a16:creationId xmlns="" xmlns:a16="http://schemas.microsoft.com/office/drawing/2014/main" id="{945AED9D-9344-9E13-A8E9-DB53927A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02" y="355710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zikie wysypiska w gminie Opoczno. Za wyrzucanie śmieci grożą wysokie kary  od 500 zł do 5 tys. zł [zdjęcia] | Opoczno Nasze Miasto">
            <a:extLst>
              <a:ext uri="{FF2B5EF4-FFF2-40B4-BE49-F238E27FC236}">
                <a16:creationId xmlns="" xmlns:a16="http://schemas.microsoft.com/office/drawing/2014/main" id="{31F3D3D1-4C6D-604E-7280-B3E675D8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76" y="1857341"/>
            <a:ext cx="3183896" cy="33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a 9">
            <a:extLst>
              <a:ext uri="{FF2B5EF4-FFF2-40B4-BE49-F238E27FC236}">
                <a16:creationId xmlns="" xmlns:a16="http://schemas.microsoft.com/office/drawing/2014/main" id="{56009049-3A27-E899-0179-D27DF8CC516C}"/>
              </a:ext>
            </a:extLst>
          </p:cNvPr>
          <p:cNvSpPr/>
          <p:nvPr/>
        </p:nvSpPr>
        <p:spPr>
          <a:xfrm>
            <a:off x="6613886" y="2921438"/>
            <a:ext cx="2398899" cy="1611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DuperPro-Bold" panose="04010805020101010101" pitchFamily="82" charset="-18"/>
              </a:rPr>
              <a:t>Dzikie wysypiska są także w Twojej okolicy!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44FA46CC-5B03-0254-6DB8-E941054E2D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7" y="112066"/>
            <a:ext cx="2864497" cy="9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9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112BF06-DDE8-E87B-8891-B4EBA4C6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148" y="5302844"/>
            <a:ext cx="3543300" cy="8001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32CF969-860C-6DF1-587D-58340E80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011" y="3847280"/>
            <a:ext cx="4486275" cy="8572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3B4833DB-4052-5C1A-F0F5-54DA28974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632" y="4724331"/>
            <a:ext cx="4037280" cy="5785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86049978-EC18-4C1A-6D13-C996420BA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3010719"/>
            <a:ext cx="4517430" cy="836561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="" xmlns:a16="http://schemas.microsoft.com/office/drawing/2014/main" id="{9885613F-6319-A0B8-CE01-A70A5884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8" y="-66316"/>
            <a:ext cx="10860525" cy="114300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Hierarchia  sposobów postępowania z odpadami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958F0C8E-782D-8D2F-FE5C-30D46ADA8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102" y="2245517"/>
            <a:ext cx="5991225" cy="8477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B327FB97-B835-112E-CE32-32F635D47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284" y="1698173"/>
            <a:ext cx="4261458" cy="54734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AFAB12A1-F16E-3A8E-57DA-029D3849B4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858" y="824366"/>
            <a:ext cx="6019800" cy="876300"/>
          </a:xfrm>
          <a:prstGeom prst="rect">
            <a:avLst/>
          </a:prstGeom>
        </p:spPr>
      </p:pic>
      <p:sp>
        <p:nvSpPr>
          <p:cNvPr id="12" name="Elipsa 5">
            <a:extLst>
              <a:ext uri="{FF2B5EF4-FFF2-40B4-BE49-F238E27FC236}">
                <a16:creationId xmlns="" xmlns:a16="http://schemas.microsoft.com/office/drawing/2014/main" id="{AB2971F9-9933-5B95-B1F5-0497B439D3FC}"/>
              </a:ext>
            </a:extLst>
          </p:cNvPr>
          <p:cNvSpPr/>
          <p:nvPr/>
        </p:nvSpPr>
        <p:spPr>
          <a:xfrm>
            <a:off x="2201944" y="748714"/>
            <a:ext cx="1164994" cy="10832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A2BE6452-8AC8-2AEF-01D5-C9440EE0975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126"/>
          <a:stretch/>
        </p:blipFill>
        <p:spPr>
          <a:xfrm>
            <a:off x="7577262" y="6070707"/>
            <a:ext cx="3427540" cy="73251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12B02334-CD23-9810-3495-88801B0DF0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3" y="5769916"/>
            <a:ext cx="2864497" cy="9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014BE53-FD53-74B8-A42F-DD9027F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48" y="60275"/>
            <a:ext cx="9144000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BB1D7CF9-B26C-7E15-EA65-51F10EC2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48" y="1544345"/>
            <a:ext cx="627226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4B68F0E9-0942-BFE2-D5F4-3C968A1F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48" y="4598510"/>
            <a:ext cx="604773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50923EF2-F1BE-EF4A-9808-E2C7631CC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7" y="185447"/>
            <a:ext cx="2645423" cy="8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5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6253493-33E0-B206-B488-0C5063DD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92" y="85471"/>
            <a:ext cx="9144000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1847C216-EC6C-0336-F1B2-2F8496C9F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08" y="1473715"/>
            <a:ext cx="5029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BEC8B161-5732-E351-01DB-DF8F669E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3" y="5437041"/>
            <a:ext cx="4173855" cy="15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A307BA34-079F-15DB-D0CA-5F9D7DF883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7" y="185447"/>
            <a:ext cx="2645423" cy="8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284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105</Words>
  <Application>Microsoft Office PowerPoint</Application>
  <PresentationFormat>Panoramiczny</PresentationFormat>
  <Paragraphs>28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Dreaming Outloud Pro</vt:lpstr>
      <vt:lpstr>DuperPro-Bold</vt:lpstr>
      <vt:lpstr>Ebrima</vt:lpstr>
      <vt:lpstr>Ink Free</vt:lpstr>
      <vt:lpstr>Segoe Print</vt:lpstr>
      <vt:lpstr>Segoe UI Light</vt:lpstr>
      <vt:lpstr>Motyw pakietu Office</vt:lpstr>
      <vt:lpstr>Prezentacja programu PowerPoint</vt:lpstr>
      <vt:lpstr>Prezentacja programu PowerPoint</vt:lpstr>
      <vt:lpstr>Prezentacja programu PowerPoint</vt:lpstr>
      <vt:lpstr>Czym są ODPADY ?</vt:lpstr>
      <vt:lpstr>Prezentacja programu PowerPoint</vt:lpstr>
      <vt:lpstr>Nadal za dużo wyrzucamy! </vt:lpstr>
      <vt:lpstr>Hierarchia  sposobów postępowania z odpadami</vt:lpstr>
      <vt:lpstr>Prezentacja programu PowerPoint</vt:lpstr>
      <vt:lpstr>Prezentacja programu PowerPoint</vt:lpstr>
      <vt:lpstr>Prezentacja programu PowerPoint</vt:lpstr>
      <vt:lpstr>Czary z niepotrzebnych rzeczy: PLASTIK </vt:lpstr>
      <vt:lpstr>Czary z niepotrzebnych rzeczy:  KARTONIKI PO SOKACH </vt:lpstr>
      <vt:lpstr>Czary z niepotrzebnych rzeczy: METAL </vt:lpstr>
      <vt:lpstr>Czary z niepotrzebnych rzeczy: PAPIER </vt:lpstr>
      <vt:lpstr>Czary z niepotrzebnych rzeczy: SZKŁO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Anna Piróg</cp:lastModifiedBy>
  <cp:revision>9</cp:revision>
  <dcterms:created xsi:type="dcterms:W3CDTF">2022-08-10T10:31:13Z</dcterms:created>
  <dcterms:modified xsi:type="dcterms:W3CDTF">2023-09-25T14:21:36Z</dcterms:modified>
</cp:coreProperties>
</file>