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3" r:id="rId9"/>
    <p:sldId id="267" r:id="rId10"/>
    <p:sldId id="268" r:id="rId11"/>
    <p:sldId id="269" r:id="rId12"/>
    <p:sldId id="270" r:id="rId13"/>
    <p:sldId id="271" r:id="rId14"/>
    <p:sldId id="27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1D69F-550B-9537-B5B9-F3368ECA0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F00751-8B98-25D5-D0A2-1A6866744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B0B149-2B3C-FBF0-A068-D8162B36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EC4A2B-E25F-450C-8DE3-54294A7B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FD74B3-5BC2-E93C-4FB5-1FF13989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23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02B10-2B45-C6A4-B2A9-468E041A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6EBA05-490F-6DA0-51A4-40B58D26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514542-1144-CEDA-1C28-B9E5E616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9E19E4-7E91-D21B-E5ED-043B4C23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13223D-9503-16E1-F8B4-1294C169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56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01B5C6-5F31-2D5B-739A-CFEC64372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4F3D49-0CBC-9F2E-B283-A50904E25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92B2B8-AAE6-E6BB-FAC9-CE40BAA2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B3FC33-6D47-5B09-7174-BE8F3B47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BC9B61-77C3-F872-87D8-53CE772A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9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5F836-4239-626C-71E4-4B7F51E8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2F742-DCDB-F7B9-E8B4-36C8EF747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32DA53-C5A6-701C-B15A-90571541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0A685E-94C4-223C-A8CE-AAFF4CB3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29CFFF-E9F4-FC26-B12B-BEB789F1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11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61047A-A4E1-BB44-1845-8B05F685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9174C7-E053-9D3F-EB6D-8FCA13D50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F36DFA-28F5-828A-1E64-5B5C90DE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76131A-2ADB-AFB4-D8A5-A87484D0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25781A-F7DF-E154-6D0A-DE091D70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1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48DC8-EDD7-E877-702E-FC5C93DC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7149C-F77A-2E6E-D230-DC93465FD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8E6AAD-8500-71A7-4064-286499B12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A57E57-49A4-0AE8-6668-AF7664C7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2667C2-71CA-2361-87E6-17C204CB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9D89F0-D5DE-F64B-2F28-E321EF84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7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9DAB-0541-CC4D-8B67-7C522B25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E96F2F-A6CD-C47D-8A08-D8954F296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23EBE7-5141-1258-012F-CE728598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FC0E4B4-08EB-18E5-4A9E-E13E3C696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45B2F05-A93C-5B2E-7474-110277306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52E23C7-D98F-AE6C-1400-38F4D050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2BE23A2-0521-F651-35FD-67AEF90A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3E1875-A92F-09CF-7D06-276E2BF1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1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C2299F-64DB-FE2B-0C0B-7A891374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A8BC555-7A1A-5A95-99DB-771E8339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46B2290-46AB-A1F1-EF7A-EABC91C6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53E462-4ECE-1122-9400-C21EF824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01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6465F2-20FE-9DB3-DACD-3AE58947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15A4B95-9302-E60E-A46F-DB1ED36B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4A80FD-25E4-B906-0BAA-656DD42C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3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7DFB6-8D85-D51D-3AB5-952C12C6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8B9625-3421-4239-CEC8-8C6F1238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BBC95B-BC7D-44D7-4476-09FF66084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5D2E5D-7975-1E5D-7C93-1985D820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10F321-4C6F-F30E-4863-0FE5D2E5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2AC5A0-1322-A15F-270E-09F641AA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66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6B54BA-78A1-A5B3-9F6A-966483D2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BC73969-4A5A-2DA2-626C-44424248E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6817E6-7008-F45B-BF4B-1C8660C0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D9695C-6E7E-8546-9CFA-09CF218A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03FB6D-22EF-89D2-C9B5-572699E9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6B2549-A4AD-20A8-1F1C-7C110E7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38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A8A648D-C6AE-170C-4D13-83B47B89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F9B35B-F19C-93F5-4688-D1FFF34E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AB5373-880A-8FF9-BBF5-0963849B2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81C9-8C1D-4118-801F-37F39D5E12AA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04137C-FF8A-7EAD-6DCE-A74678EDA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086982-B4E0-CAEB-246D-E6EA6A7F1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C119-6A16-4C56-A4CD-8F4D8BD40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2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3179D2F-5EB2-9019-3BA8-839AE7D7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12" y="1409147"/>
            <a:ext cx="5903636" cy="50468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E94D10-E430-B0A7-439A-A6B8BBC8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61" y="1409147"/>
            <a:ext cx="4970034" cy="11941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37BC30A-858C-04F1-05ED-FA5CA47CA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2" y="4705764"/>
            <a:ext cx="4524375" cy="15811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39006B8-F161-3D18-F3ED-A9DF57AA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5743" y="5460200"/>
            <a:ext cx="1207892" cy="9958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A53437C-30CA-8B46-57AA-4840E0DA9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717" y="6456019"/>
            <a:ext cx="2655918" cy="36533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FBA931A-49BF-6E7C-FEF0-AFA3258C5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293" y="207045"/>
            <a:ext cx="9315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C12E188-BD88-117C-4F49-FD2AA3EE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02936"/>
            <a:ext cx="11925300" cy="28860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DD9A7F-3DB9-0D02-EFEA-00080B6CE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311179"/>
            <a:ext cx="11944350" cy="28860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7B2C3BE-0E6F-3678-7316-5E60D176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708" y="180768"/>
            <a:ext cx="1819992" cy="15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198569B-E8B6-E583-A84B-8FED721D9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1" y="274361"/>
            <a:ext cx="10715625" cy="29432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752073-24F8-EFC2-EDBC-16370B70D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35634"/>
            <a:ext cx="11839575" cy="27336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B739119-1C77-5235-B923-BF606C2B7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260" y="118595"/>
            <a:ext cx="1819992" cy="15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9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C55CEC6-8D64-5F25-ABDD-1C690058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79" y="1034912"/>
            <a:ext cx="10658475" cy="29241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73480D-176D-6657-3AB1-FA3D2ADD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95" y="4682029"/>
            <a:ext cx="11330609" cy="167114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0A75029-3F04-1EEA-35BC-61F5B93AE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29" y="284686"/>
            <a:ext cx="1819992" cy="15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5DFFA7-FF30-1395-A772-4062C68D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012" y="3654425"/>
            <a:ext cx="3269974" cy="66578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Dziękuję za uwagę.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571A32-1D5A-C3A8-0E8C-156FAD437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17" y="1090953"/>
            <a:ext cx="2835965" cy="23380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800C23-9296-39DB-9C36-AE0989F6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19" y="6125404"/>
            <a:ext cx="43624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F36437-2B1D-F473-66F4-AFF38A2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266825"/>
            <a:ext cx="9182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68AD1D4-B9BD-6CF6-609A-D41855C9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22" y="1302817"/>
            <a:ext cx="9544050" cy="10191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CAE900-5D1C-D3DF-6C9E-34B7522E2DED}"/>
              </a:ext>
            </a:extLst>
          </p:cNvPr>
          <p:cNvSpPr txBox="1"/>
          <p:nvPr/>
        </p:nvSpPr>
        <p:spPr>
          <a:xfrm>
            <a:off x="4227443" y="357809"/>
            <a:ext cx="459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Bioróżnorodność</a:t>
            </a:r>
          </a:p>
        </p:txBody>
      </p:sp>
      <p:pic>
        <p:nvPicPr>
          <p:cNvPr id="1028" name="Picture 4" descr="Kwiaty są o 50 mln lat starsze, niż sądzono | Nauka w Polsce">
            <a:extLst>
              <a:ext uri="{FF2B5EF4-FFF2-40B4-BE49-F238E27FC236}">
                <a16:creationId xmlns:a16="http://schemas.microsoft.com/office/drawing/2014/main" id="{A09748C3-BAD6-F730-6AD2-A3BFE89F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8" y="4050602"/>
            <a:ext cx="4860826" cy="272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wierzęta chronione w Polsce. Co to jest Polska Czerwona Księga Zwierząt? -  TVN Meteo">
            <a:extLst>
              <a:ext uri="{FF2B5EF4-FFF2-40B4-BE49-F238E27FC236}">
                <a16:creationId xmlns:a16="http://schemas.microsoft.com/office/drawing/2014/main" id="{7B032BD4-4E26-74FD-ABFC-85E1449D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89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wierzęta chronione w Polsce">
            <a:extLst>
              <a:ext uri="{FF2B5EF4-FFF2-40B4-BE49-F238E27FC236}">
                <a16:creationId xmlns:a16="http://schemas.microsoft.com/office/drawing/2014/main" id="{8D2C873C-A959-8AA6-28C2-9874163D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07" y="2626621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agrożone gatunki zwierząt: w Polsce i na świecie. Jak można je chronić? -  National Geographic">
            <a:extLst>
              <a:ext uri="{FF2B5EF4-FFF2-40B4-BE49-F238E27FC236}">
                <a16:creationId xmlns:a16="http://schemas.microsoft.com/office/drawing/2014/main" id="{3F5B553D-0AA5-5D08-FCC0-AAFA94EB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22" y="4446024"/>
            <a:ext cx="4460776" cy="25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lustracje – zwierzęta Polski | Polska! To lubię | Ei System">
            <a:extLst>
              <a:ext uri="{FF2B5EF4-FFF2-40B4-BE49-F238E27FC236}">
                <a16:creationId xmlns:a16="http://schemas.microsoft.com/office/drawing/2014/main" id="{C9F16ADF-028B-A68E-D990-26D5DC5BE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04" y="299002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tunki chronione w Polsce - jakie zwierzęta w Polsce są pod ochroną -  Podróże">
            <a:extLst>
              <a:ext uri="{FF2B5EF4-FFF2-40B4-BE49-F238E27FC236}">
                <a16:creationId xmlns:a16="http://schemas.microsoft.com/office/drawing/2014/main" id="{122E5D3E-067E-AA1C-0203-1F7DED5A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16" y="5039114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D72E7DD-FE03-340F-A014-308BBC356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E61DD-DF14-FD70-2290-65AE73BD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879" y="-36328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Przyczyny zaniku bioróżnorodności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4BAD12-F245-E0F6-61D9-11A844C1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27" y="1378042"/>
            <a:ext cx="9553575" cy="19621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FDCC67-EA0C-5448-A7E8-F2D3A1569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96" y="3429000"/>
            <a:ext cx="9886950" cy="3200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7A59036-54F2-AC1D-842B-E53A353AE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FD8BC9F-1868-751F-C0BA-469DC6E8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76" y="362134"/>
            <a:ext cx="10067925" cy="9620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1FE2C5-3159-7ABE-9304-5B36DF789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96" y="1613905"/>
            <a:ext cx="5514975" cy="30575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473240C-AE55-3B9E-21AB-C2D61CFFE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96" y="4638675"/>
            <a:ext cx="3933825" cy="22193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42DCE7-6EC5-6608-CCEC-A2B3D36E7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5B8913B-4B88-415B-D3C2-7AF1CE47C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971" y="1473813"/>
            <a:ext cx="2581275" cy="38195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181EC4A-0985-52DD-3DF2-E53F1F646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821" y="4811522"/>
            <a:ext cx="3343275" cy="20478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1C26432-4F7C-AFB9-1030-DF785ADDA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4221" y="4359757"/>
            <a:ext cx="2314575" cy="23526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E6392DC-E920-00ED-CA2A-70B2DF5C22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2744" y="4429125"/>
            <a:ext cx="2028825" cy="242887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F950905-ABCE-EF98-B2C7-67FCE0B863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8370" y="1189008"/>
            <a:ext cx="2276475" cy="207645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1FFEDC3-CAEE-537E-FD04-E48072DC30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8072" y="2779935"/>
            <a:ext cx="2715965" cy="16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2E727A0-4968-F936-301D-63C29F95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85" y="283582"/>
            <a:ext cx="10067925" cy="9620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419EEAA-B5A0-8661-BFB1-9FFA0A1B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992" y="1517373"/>
            <a:ext cx="9953625" cy="41148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8FA0FEA-4F8D-9B9D-4FA9-D63D8CA7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  <p:pic>
        <p:nvPicPr>
          <p:cNvPr id="2050" name="Picture 2" descr="Rezerwat przyrody Blok - Regionalna Dyrekcja Ochrony Środowiska w Opolu">
            <a:extLst>
              <a:ext uri="{FF2B5EF4-FFF2-40B4-BE49-F238E27FC236}">
                <a16:creationId xmlns:a16="http://schemas.microsoft.com/office/drawing/2014/main" id="{E1C21E9E-7AE6-F170-A8EB-5E4742FB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790" y="17269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erwat przyrody Blok - Regionalna Dyrekcja Ochrony Środowiska w Opolu">
            <a:extLst>
              <a:ext uri="{FF2B5EF4-FFF2-40B4-BE49-F238E27FC236}">
                <a16:creationId xmlns:a16="http://schemas.microsoft.com/office/drawing/2014/main" id="{36F6FA67-5982-1409-73EC-1687F776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791" y="36795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3053503-CF33-07BD-CDE6-581F337C3A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995" b="-11644"/>
          <a:stretch/>
        </p:blipFill>
        <p:spPr>
          <a:xfrm>
            <a:off x="2187230" y="5632173"/>
            <a:ext cx="5086350" cy="1593160"/>
          </a:xfrm>
          <a:prstGeom prst="rect">
            <a:avLst/>
          </a:prstGeom>
        </p:spPr>
      </p:pic>
      <p:pic>
        <p:nvPicPr>
          <p:cNvPr id="2054" name="Picture 6" descr="Zabezpieczenie obszarów chronionych Gminy Nysa – obszar Natura 2000 Forty  Nyskie – poprzez ukierunkowanie ruchu turystycznego - Wydawca treści">
            <a:extLst>
              <a:ext uri="{FF2B5EF4-FFF2-40B4-BE49-F238E27FC236}">
                <a16:creationId xmlns:a16="http://schemas.microsoft.com/office/drawing/2014/main" id="{F6BCD212-5F22-13EA-44B1-8CBD1461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74" y="52493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5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3A4D578-B135-8B3C-B459-6A1735AA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85" y="426329"/>
            <a:ext cx="10067925" cy="9620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1A7F9C0-3D39-5F85-A5D0-7777C787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6" y="1902945"/>
            <a:ext cx="9793067" cy="273405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DC813D-1655-2297-BED4-DBCBDCE1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  <p:pic>
        <p:nvPicPr>
          <p:cNvPr id="5122" name="Picture 2" descr="Łęg Zdzieszowicki PLH160011 - Regionalna Dyrekcja Ochrony Środowiska w Opolu">
            <a:extLst>
              <a:ext uri="{FF2B5EF4-FFF2-40B4-BE49-F238E27FC236}">
                <a16:creationId xmlns:a16="http://schemas.microsoft.com/office/drawing/2014/main" id="{5FC0EA0E-1425-DC59-B66B-64D48B06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4" y="468859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zyroda to co lubię: Łęg Zdzieszowicki-obszar NATURA 2000">
            <a:extLst>
              <a:ext uri="{FF2B5EF4-FFF2-40B4-BE49-F238E27FC236}">
                <a16:creationId xmlns:a16="http://schemas.microsoft.com/office/drawing/2014/main" id="{DA0135EB-C719-B339-2057-014A6C05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28" y="4688596"/>
            <a:ext cx="3104072" cy="23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Łęg Zdzieszowicki: dzikie królestwo czosnku niedźwiedziego - YouTube">
            <a:extLst>
              <a:ext uri="{FF2B5EF4-FFF2-40B4-BE49-F238E27FC236}">
                <a16:creationId xmlns:a16="http://schemas.microsoft.com/office/drawing/2014/main" id="{C49EE871-2A89-FF83-DF0C-2656AE98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07" y="3976188"/>
            <a:ext cx="4633517" cy="25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E879FDD-1F23-D66D-F2CD-43F4B202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92" y="1481183"/>
            <a:ext cx="5153025" cy="52197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8DC0791-10F4-4031-67AA-18A3DB1E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81" y="305295"/>
            <a:ext cx="10067925" cy="9620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96B105-8868-1513-033C-6EF2D09F8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  <p:pic>
        <p:nvPicPr>
          <p:cNvPr id="6146" name="Picture 2" descr="Lasy Stobrawsko-Turawskie okolice&amp;nbsp;Pokoju - dyskusje na Garnek.pl">
            <a:extLst>
              <a:ext uri="{FF2B5EF4-FFF2-40B4-BE49-F238E27FC236}">
                <a16:creationId xmlns:a16="http://schemas.microsoft.com/office/drawing/2014/main" id="{CE784D66-D431-F7A0-B4D4-0632962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74" y="1481183"/>
            <a:ext cx="3229182" cy="22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urystyka - ROWEREM WOKÓŁ GMINY OZIMEK - Urząd Gminy i Miasta w Ozimku">
            <a:extLst>
              <a:ext uri="{FF2B5EF4-FFF2-40B4-BE49-F238E27FC236}">
                <a16:creationId xmlns:a16="http://schemas.microsoft.com/office/drawing/2014/main" id="{4FE9D93F-2560-DABC-5AFC-82265679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68" y="301594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62186A4-7208-FEFC-68D6-D23FE58F0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08" y="1898744"/>
            <a:ext cx="1285875" cy="1409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29465B0-9DE0-AE58-92F4-3806125EE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" y="3697144"/>
            <a:ext cx="1819275" cy="11620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96498DC-0BBC-8A0D-5437-E279F6CCE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312" y="5083657"/>
            <a:ext cx="1419225" cy="904875"/>
          </a:xfrm>
          <a:prstGeom prst="rect">
            <a:avLst/>
          </a:prstGeom>
        </p:spPr>
      </p:pic>
      <p:pic>
        <p:nvPicPr>
          <p:cNvPr id="6150" name="Picture 6" descr="Przyroda - Urząd Gminy w Popielowie">
            <a:extLst>
              <a:ext uri="{FF2B5EF4-FFF2-40B4-BE49-F238E27FC236}">
                <a16:creationId xmlns:a16="http://schemas.microsoft.com/office/drawing/2014/main" id="{A41C2B5E-D82D-A7B5-D294-3D1F4E4E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26" y="4678017"/>
            <a:ext cx="3297996" cy="21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3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4D297E9-4279-15FE-39EF-7301060A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53FAC92-CC82-AB32-C560-A87F91F5B9FF}"/>
              </a:ext>
            </a:extLst>
          </p:cNvPr>
          <p:cNvSpPr txBox="1"/>
          <p:nvPr/>
        </p:nvSpPr>
        <p:spPr>
          <a:xfrm>
            <a:off x="4038599" y="263819"/>
            <a:ext cx="499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Gatunki chronione</a:t>
            </a:r>
          </a:p>
        </p:txBody>
      </p:sp>
      <p:pic>
        <p:nvPicPr>
          <p:cNvPr id="2050" name="Picture 2" descr="Przebiśnieg – opis, wymagania, zastosowanie - uprawa, pielęgnacja,  wymagania, wygląd, opis, odmiany | Zielony Ogródek">
            <a:extLst>
              <a:ext uri="{FF2B5EF4-FFF2-40B4-BE49-F238E27FC236}">
                <a16:creationId xmlns:a16="http://schemas.microsoft.com/office/drawing/2014/main" id="{3CBBECDC-300A-84EE-2C68-8ECFED92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34" y="910150"/>
            <a:ext cx="2219739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991041-F8D8-D7B6-3EB1-E2C6AE5A9827}"/>
              </a:ext>
            </a:extLst>
          </p:cNvPr>
          <p:cNvSpPr txBox="1"/>
          <p:nvPr/>
        </p:nvSpPr>
        <p:spPr>
          <a:xfrm>
            <a:off x="1731597" y="2439065"/>
            <a:ext cx="207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Śnieżyczka przebiśnieg </a:t>
            </a:r>
          </a:p>
        </p:txBody>
      </p:sp>
      <p:pic>
        <p:nvPicPr>
          <p:cNvPr id="2056" name="Picture 8" descr="Pachnica – czy wszystko już o niej wiemy? - Aktualności - Nadleśnictwo  Browsk - Lasy Państwowe">
            <a:extLst>
              <a:ext uri="{FF2B5EF4-FFF2-40B4-BE49-F238E27FC236}">
                <a16:creationId xmlns:a16="http://schemas.microsoft.com/office/drawing/2014/main" id="{F5DB16CD-43D1-2D62-53C1-3B9F94C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87" y="907661"/>
            <a:ext cx="3291199" cy="22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01DF2DF-F25C-CC40-653B-A958C8459C4A}"/>
              </a:ext>
            </a:extLst>
          </p:cNvPr>
          <p:cNvSpPr txBox="1"/>
          <p:nvPr/>
        </p:nvSpPr>
        <p:spPr>
          <a:xfrm>
            <a:off x="5872082" y="936449"/>
            <a:ext cx="140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  <a:latin typeface="Abadi" panose="020B0604020104020204" pitchFamily="34" charset="0"/>
              </a:rPr>
              <a:t>Pachanica</a:t>
            </a:r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 dębowa</a:t>
            </a:r>
          </a:p>
        </p:txBody>
      </p:sp>
      <p:pic>
        <p:nvPicPr>
          <p:cNvPr id="2058" name="Picture 10" descr="Gniewosz plamisty gorszy od żmii? - Kobieta w INTERIA.PL">
            <a:extLst>
              <a:ext uri="{FF2B5EF4-FFF2-40B4-BE49-F238E27FC236}">
                <a16:creationId xmlns:a16="http://schemas.microsoft.com/office/drawing/2014/main" id="{9780064B-7355-101C-860C-BEE932F5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87" y="932163"/>
            <a:ext cx="3264071" cy="21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2EEA6F7-F189-4191-7A8D-BE5DE9B4C124}"/>
              </a:ext>
            </a:extLst>
          </p:cNvPr>
          <p:cNvSpPr txBox="1"/>
          <p:nvPr/>
        </p:nvSpPr>
        <p:spPr>
          <a:xfrm>
            <a:off x="8190187" y="2551602"/>
            <a:ext cx="21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Gniewosz plamisty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1B67E77A-5C5B-8D37-9999-20500C9AA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t="19317" r="21999" b="22618"/>
          <a:stretch/>
        </p:blipFill>
        <p:spPr bwMode="auto">
          <a:xfrm>
            <a:off x="132245" y="3181214"/>
            <a:ext cx="1998285" cy="19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2192A18-9FC5-3176-F0DB-E3E5389BCA59}"/>
              </a:ext>
            </a:extLst>
          </p:cNvPr>
          <p:cNvSpPr txBox="1"/>
          <p:nvPr/>
        </p:nvSpPr>
        <p:spPr>
          <a:xfrm>
            <a:off x="1163046" y="3393630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Bielik</a:t>
            </a:r>
          </a:p>
        </p:txBody>
      </p:sp>
      <p:pic>
        <p:nvPicPr>
          <p:cNvPr id="2062" name="Picture 14" descr="Derkacz – Wikipedia, wolna encyklopedia">
            <a:extLst>
              <a:ext uri="{FF2B5EF4-FFF2-40B4-BE49-F238E27FC236}">
                <a16:creationId xmlns:a16="http://schemas.microsoft.com/office/drawing/2014/main" id="{E6BCA079-2278-A189-616B-5F19011C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4" y="3194682"/>
            <a:ext cx="3054079" cy="19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6E809F-CCF8-2C88-C401-FF69E45E4798}"/>
              </a:ext>
            </a:extLst>
          </p:cNvPr>
          <p:cNvSpPr txBox="1"/>
          <p:nvPr/>
        </p:nvSpPr>
        <p:spPr>
          <a:xfrm>
            <a:off x="3524053" y="3193939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Derkacz</a:t>
            </a:r>
          </a:p>
        </p:txBody>
      </p:sp>
      <p:pic>
        <p:nvPicPr>
          <p:cNvPr id="2064" name="Picture 16" descr="Adam Robiński: Sorry, Polsko, ale bóbr nigdzie sobie stąd nie pójdzie">
            <a:extLst>
              <a:ext uri="{FF2B5EF4-FFF2-40B4-BE49-F238E27FC236}">
                <a16:creationId xmlns:a16="http://schemas.microsoft.com/office/drawing/2014/main" id="{5120148C-9B84-3DC7-7CDD-3A476074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98" y="3194682"/>
            <a:ext cx="2721524" cy="19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56DC6-6A87-2147-06C6-3C19746425C7}"/>
              </a:ext>
            </a:extLst>
          </p:cNvPr>
          <p:cNvSpPr txBox="1"/>
          <p:nvPr/>
        </p:nvSpPr>
        <p:spPr>
          <a:xfrm>
            <a:off x="6645300" y="4823970"/>
            <a:ext cx="10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Bóbr</a:t>
            </a: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91155E66-BFA5-F704-EC1E-148B383F2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6" t="46968" r="18614" b="12594"/>
          <a:stretch/>
        </p:blipFill>
        <p:spPr bwMode="auto">
          <a:xfrm>
            <a:off x="8190187" y="3194682"/>
            <a:ext cx="1864631" cy="19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CF694E6-2F86-3CB5-3961-C1B31C4D7F19}"/>
              </a:ext>
            </a:extLst>
          </p:cNvPr>
          <p:cNvSpPr txBox="1"/>
          <p:nvPr/>
        </p:nvSpPr>
        <p:spPr>
          <a:xfrm>
            <a:off x="8983561" y="3244334"/>
            <a:ext cx="10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Suseł </a:t>
            </a:r>
          </a:p>
        </p:txBody>
      </p:sp>
      <p:pic>
        <p:nvPicPr>
          <p:cNvPr id="2068" name="Picture 20" descr="Mopek – Wikipedia, wolna encyklopedia">
            <a:extLst>
              <a:ext uri="{FF2B5EF4-FFF2-40B4-BE49-F238E27FC236}">
                <a16:creationId xmlns:a16="http://schemas.microsoft.com/office/drawing/2014/main" id="{6361306E-26A7-6F9D-A992-D4EC536B0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t="19779" r="24565" b="15702"/>
          <a:stretch/>
        </p:blipFill>
        <p:spPr bwMode="auto">
          <a:xfrm>
            <a:off x="120334" y="5231159"/>
            <a:ext cx="2010121" cy="15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2CB5AA7-A67E-A7B7-D798-7AE033FFAB71}"/>
              </a:ext>
            </a:extLst>
          </p:cNvPr>
          <p:cNvSpPr txBox="1"/>
          <p:nvPr/>
        </p:nvSpPr>
        <p:spPr>
          <a:xfrm>
            <a:off x="132245" y="6388425"/>
            <a:ext cx="123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Mopek</a:t>
            </a:r>
          </a:p>
        </p:txBody>
      </p:sp>
      <p:sp>
        <p:nvSpPr>
          <p:cNvPr id="15" name="AutoShape 22" descr="Czosnek niedźwiedzi: uprawa, sadzonki, przepisy - e-ogrody - Owoce i  warzywa w ogrodzie">
            <a:extLst>
              <a:ext uri="{FF2B5EF4-FFF2-40B4-BE49-F238E27FC236}">
                <a16:creationId xmlns:a16="http://schemas.microsoft.com/office/drawing/2014/main" id="{99348CD8-0726-24A3-0BC9-FEBC93245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Abadi" panose="020B0604020104020204" pitchFamily="34" charset="0"/>
            </a:endParaRPr>
          </a:p>
        </p:txBody>
      </p:sp>
      <p:pic>
        <p:nvPicPr>
          <p:cNvPr id="2072" name="Picture 24" descr="Czosnek niedźwiedzi: uprawa, sadzonki, przepisy - e-ogrody - Owoce i  warzywa w ogrodzie">
            <a:extLst>
              <a:ext uri="{FF2B5EF4-FFF2-40B4-BE49-F238E27FC236}">
                <a16:creationId xmlns:a16="http://schemas.microsoft.com/office/drawing/2014/main" id="{C862B840-9D0D-5BA4-DB32-453AF6FB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4" y="5267397"/>
            <a:ext cx="1998285" cy="14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4392684-895E-6AF7-E901-4CC4B235C2FA}"/>
              </a:ext>
            </a:extLst>
          </p:cNvPr>
          <p:cNvSpPr txBox="1"/>
          <p:nvPr/>
        </p:nvSpPr>
        <p:spPr>
          <a:xfrm>
            <a:off x="2719037" y="6128035"/>
            <a:ext cx="15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Czosnek niedźwiedzi</a:t>
            </a:r>
          </a:p>
        </p:txBody>
      </p:sp>
      <p:pic>
        <p:nvPicPr>
          <p:cNvPr id="2074" name="Picture 26" descr="Barwinek pospolity / Barwinek mniejszy - uprawa, pielęgnacja, wymagania,  wygląd, opis, odmiany | Zielony Ogródek">
            <a:extLst>
              <a:ext uri="{FF2B5EF4-FFF2-40B4-BE49-F238E27FC236}">
                <a16:creationId xmlns:a16="http://schemas.microsoft.com/office/drawing/2014/main" id="{DFBF4F1C-A16F-F757-9587-748198D7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83" y="3178868"/>
            <a:ext cx="2016780" cy="20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6550A10-DCB1-14A5-870D-72D4A1F8EFA3}"/>
              </a:ext>
            </a:extLst>
          </p:cNvPr>
          <p:cNvSpPr txBox="1"/>
          <p:nvPr/>
        </p:nvSpPr>
        <p:spPr>
          <a:xfrm>
            <a:off x="10598501" y="4810502"/>
            <a:ext cx="139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Barwinek</a:t>
            </a:r>
          </a:p>
        </p:txBody>
      </p:sp>
      <p:pic>
        <p:nvPicPr>
          <p:cNvPr id="2076" name="Picture 28" descr="Skoczna wiewiórka, wspaniałym towarzyszem w codziennym życiu. - Sqeaky">
            <a:extLst>
              <a:ext uri="{FF2B5EF4-FFF2-40B4-BE49-F238E27FC236}">
                <a16:creationId xmlns:a16="http://schemas.microsoft.com/office/drawing/2014/main" id="{FB4D6C9A-C2A1-DAF5-0C4F-9AD048285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6"/>
          <a:stretch/>
        </p:blipFill>
        <p:spPr bwMode="auto">
          <a:xfrm>
            <a:off x="4347376" y="5275652"/>
            <a:ext cx="1560885" cy="14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19E417A-0321-2675-8D67-E8C252222775}"/>
              </a:ext>
            </a:extLst>
          </p:cNvPr>
          <p:cNvSpPr txBox="1"/>
          <p:nvPr/>
        </p:nvSpPr>
        <p:spPr>
          <a:xfrm>
            <a:off x="4595187" y="6388425"/>
            <a:ext cx="153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Wiewiórka</a:t>
            </a:r>
          </a:p>
        </p:txBody>
      </p:sp>
      <p:pic>
        <p:nvPicPr>
          <p:cNvPr id="2078" name="Picture 30" descr="20 ciekawostek o Ropusze szarej | Ciekawostki">
            <a:extLst>
              <a:ext uri="{FF2B5EF4-FFF2-40B4-BE49-F238E27FC236}">
                <a16:creationId xmlns:a16="http://schemas.microsoft.com/office/drawing/2014/main" id="{17421238-5177-F667-E2D1-D6AA915C7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22614" b="6847"/>
          <a:stretch/>
        </p:blipFill>
        <p:spPr bwMode="auto">
          <a:xfrm>
            <a:off x="5987774" y="5267397"/>
            <a:ext cx="2396193" cy="15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8989CA0-DA45-9A75-2C08-E37351C396FA}"/>
              </a:ext>
            </a:extLst>
          </p:cNvPr>
          <p:cNvSpPr txBox="1"/>
          <p:nvPr/>
        </p:nvSpPr>
        <p:spPr>
          <a:xfrm>
            <a:off x="7056329" y="6436659"/>
            <a:ext cx="139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Ropucha</a:t>
            </a:r>
          </a:p>
        </p:txBody>
      </p:sp>
      <p:pic>
        <p:nvPicPr>
          <p:cNvPr id="2080" name="Picture 32" descr="Jaszczurka zwinka – Wikipedia, wolna encyklopedia">
            <a:extLst>
              <a:ext uri="{FF2B5EF4-FFF2-40B4-BE49-F238E27FC236}">
                <a16:creationId xmlns:a16="http://schemas.microsoft.com/office/drawing/2014/main" id="{19D089F3-5DEE-80E5-D766-83EEF67C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b="14405"/>
          <a:stretch/>
        </p:blipFill>
        <p:spPr bwMode="auto">
          <a:xfrm>
            <a:off x="8481770" y="5275652"/>
            <a:ext cx="3146095" cy="15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6593AF2-1C95-3896-617D-61E63FCAE756}"/>
              </a:ext>
            </a:extLst>
          </p:cNvPr>
          <p:cNvSpPr txBox="1"/>
          <p:nvPr/>
        </p:nvSpPr>
        <p:spPr>
          <a:xfrm>
            <a:off x="8444931" y="5298030"/>
            <a:ext cx="151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badi" panose="020B0604020104020204" pitchFamily="34" charset="0"/>
              </a:rPr>
              <a:t>Jaszczurka</a:t>
            </a:r>
          </a:p>
        </p:txBody>
      </p:sp>
    </p:spTree>
    <p:extLst>
      <p:ext uri="{BB962C8B-B14F-4D97-AF65-F5344CB8AC3E}">
        <p14:creationId xmlns:p14="http://schemas.microsoft.com/office/powerpoint/2010/main" val="375477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45B7E5C-5085-5FD3-31B6-39A614AD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38" y="537230"/>
            <a:ext cx="6744737" cy="6320770"/>
          </a:xfrm>
          <a:prstGeom prst="ellipse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4439F8F-72E5-CD78-B95A-50CD2882D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17"/>
            <a:ext cx="1819992" cy="15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690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27</Words>
  <Application>Microsoft Office PowerPoint</Application>
  <PresentationFormat>Panoramiczny</PresentationFormat>
  <Paragraphs>17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Ebrima</vt:lpstr>
      <vt:lpstr>Motyw pakietu Office</vt:lpstr>
      <vt:lpstr>Prezentacja programu PowerPoint</vt:lpstr>
      <vt:lpstr>Prezentacja programu PowerPoint</vt:lpstr>
      <vt:lpstr>Przyczyny zaniku bioróżnorodności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k.terek</dc:creator>
  <cp:lastModifiedBy>Pracownik</cp:lastModifiedBy>
  <cp:revision>20</cp:revision>
  <dcterms:created xsi:type="dcterms:W3CDTF">2022-06-20T11:54:11Z</dcterms:created>
  <dcterms:modified xsi:type="dcterms:W3CDTF">2022-09-16T09:07:55Z</dcterms:modified>
</cp:coreProperties>
</file>