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FF3D9-6C03-B870-9375-B369AB259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690477-F23F-A807-A21A-04C3776DA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85D97C-A990-38EB-FB95-1881CEC5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454074-D886-0B3F-4B89-386D6D93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8D3CDF1-2A48-A06E-97DC-E96EDD21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9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763D3B-3542-AAC2-F14A-487EEA81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22128C-3C0F-BA21-D4E0-5EFEF59CFC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F091A9-D963-D5F6-DF4F-0B99D9C0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E7B0E26-8F61-A8FD-6DC9-C335C434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BB5163-C778-A6DF-87B6-107ACDE0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23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9F105D2-E08A-5194-B17E-34E3BD171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CA65C48-3F42-C34A-D8AB-21F99170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76B257-C3E0-D229-3B54-F8177BB6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C85D3D-75C7-C1CA-D754-4F6A6C9C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E10C05-2B0B-2A0E-2F96-6EC56D26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9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5FC7D-3997-673A-C123-E2E5E2F7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4EF89D-5629-E880-6F9B-87D9116D2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B28D2C-C3B5-DFB8-9BBD-0125AC6A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6BDB02-C380-BC43-1100-DD177D4B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A9B404-5CB5-6A6B-A2A3-D807FD40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35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6AFD10-E634-FDAD-40BA-DEA7F62D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1BB0D6-EF27-C24F-5F50-E996F979B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902D39-7BCE-30E1-7B65-5F65037B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81353C-A2D1-3077-1515-25D3B44B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1D8AB4B-3ADF-F656-4407-4F91C187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20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EB85E-5B95-8695-36CC-5BAE75E8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BEA71-2431-5F42-5349-6D6AAD68C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94F687A-E600-1DB3-6530-2E1FE2A40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3E6A81-76D7-46CA-31A2-50274AF0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6D2752-D43D-91A6-2D72-54DFA2EE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7C201A-6A23-819C-2069-B72A79C8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48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D2859C-00CF-F378-7658-82D1C92B4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1D4831-B3C5-23AE-9568-050D31456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7B7A0CC-C0FC-E3F9-D968-A56B4D084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6D82611-8238-3514-EFBB-130256E7E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9E1FFE4-F775-C37E-DCB9-06D99390D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1BE5714-8886-CF82-49E5-EAA615BF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AB34F9B-D587-06DF-5AC1-DB72F841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791AE80-BBF9-2B54-620B-5D05CF9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983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C780D-E42F-0EA6-EB67-CDCAFCF7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290446C-460D-11C0-89BB-ED685ADC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0C5C61B-784B-A34C-EA5E-400A036E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354BB34-412E-8D82-8751-8F2E3F5A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18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F27BB45-3D25-49FC-AC4E-7AC81259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436EB0A-95FE-5AC8-8968-D89A03B5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C702D7-0453-51BA-6755-D444B1F5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47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69B068-B4E3-96F0-E593-B7B210EB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3675B1-36FF-4C43-084A-DB9551ED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C2AB0A-E399-E201-1E36-055D4CBC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0EAE92-EAA4-B6C0-2846-92BBB159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CCAA17-B4E1-4075-6E07-D618EC48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E35372-EE32-E8AC-3B77-4871E8A6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E8CA2-2275-28DA-770A-FEEFC44C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F9D110D-52D4-5F5F-35C4-C35985A23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F116FE-C488-F959-40E7-8F6540F51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9E0F8BC-DD3A-F248-3B11-BD1FE9EC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5C0CE2C-F72A-B678-716A-C13DCEAB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BA8106E-4B36-37EE-33A1-84338AFA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807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A92C08-15EE-01F1-06AB-05DE402A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BF9DEE-2301-1930-3290-3E0A8111D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72C07D-6017-1AAD-BA94-E4C77188C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29642-AC6E-4768-8235-79DB15861BB1}" type="datetimeFigureOut">
              <a:rPr lang="pl-PL" smtClean="0"/>
              <a:t>16.09.2022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706847E-2A1D-D659-B321-899147F69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D6D594-BD7A-2C94-C1C7-B6C99DB6A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8EF5-4ACB-4D20-8241-0C280AE5C9D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275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pl/web/rdos-opole" TargetMode="External"/><Relationship Id="rId2" Type="http://schemas.openxmlformats.org/officeDocument/2006/relationships/hyperlink" Target="http://zopk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zpe.gov.pl/" TargetMode="External"/><Relationship Id="rId4" Type="http://schemas.openxmlformats.org/officeDocument/2006/relationships/hyperlink" Target="https://geoserwis.gdos.gov.p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E5DFF4D-DC44-38D1-9D1D-A387D47D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479" y="2684868"/>
            <a:ext cx="7400925" cy="1981200"/>
          </a:xfrm>
          <a:prstGeom prst="rect">
            <a:avLst/>
          </a:prstGeom>
        </p:spPr>
      </p:pic>
      <p:pic>
        <p:nvPicPr>
          <p:cNvPr id="7" name="Obraz 6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0CE71942-DDD4-7591-D52E-27681DD7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061488"/>
            <a:ext cx="3769104" cy="406216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0B2C72C-96C3-DBF9-A2D8-0BE386628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729" y="170976"/>
            <a:ext cx="2495550" cy="20574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FBA931A-49BF-6E7C-FEF0-AFA3258C5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040" y="5850441"/>
            <a:ext cx="93154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41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E3DF737C-3F4B-B7BC-8B4B-73076B560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" t="2076"/>
          <a:stretch/>
        </p:blipFill>
        <p:spPr>
          <a:xfrm>
            <a:off x="622852" y="1961321"/>
            <a:ext cx="10924967" cy="370294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3C313E-37C0-9B6C-EE2D-3A7676AA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90B7F1CA-D8EE-8B1E-D7D4-AFB80787BA6E}"/>
              </a:ext>
            </a:extLst>
          </p:cNvPr>
          <p:cNvSpPr/>
          <p:nvPr/>
        </p:nvSpPr>
        <p:spPr>
          <a:xfrm>
            <a:off x="622852" y="1696278"/>
            <a:ext cx="795131" cy="53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10CEF2D1-C8BC-66CC-7452-0C600B2AA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91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  <a:latin typeface="Segoe Print" panose="02000600000000000000" pitchFamily="2" charset="0"/>
              </a:rPr>
              <a:t>Jak się zachowywać w terenach przyrodniczo chronionych i nie tylko…?</a:t>
            </a:r>
          </a:p>
        </p:txBody>
      </p:sp>
    </p:spTree>
    <p:extLst>
      <p:ext uri="{BB962C8B-B14F-4D97-AF65-F5344CB8AC3E}">
        <p14:creationId xmlns:p14="http://schemas.microsoft.com/office/powerpoint/2010/main" val="323588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CF9C08-34EC-578C-E041-9DB669EF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42" y="31"/>
            <a:ext cx="11009244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Segoe Print" panose="02000600000000000000" pitchFamily="2" charset="0"/>
              </a:rPr>
              <a:t>Inne sposoby na ochronę bioróżnorodności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49AD1E5-1683-4094-7C08-81BB6D5F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902803"/>
            <a:ext cx="9544050" cy="38862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FA59E0-F045-C0CC-DD90-542F6ACC7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83" y="5028993"/>
            <a:ext cx="10487025" cy="14382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EA9CFC5-2199-0E93-EA0F-C93E91B0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F47CD89B-BBC5-0D49-4E44-8700CA2D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70" y="1918802"/>
            <a:ext cx="10401300" cy="320992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9109EBC-899B-B49B-D0B7-C85C123DA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30A6ECB-71D9-CB97-FFE0-884DD8CA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42" y="31"/>
            <a:ext cx="11009244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Segoe Print" panose="02000600000000000000" pitchFamily="2" charset="0"/>
              </a:rPr>
              <a:t>Inne sposoby na ochronę bioróżnorodności</a:t>
            </a:r>
          </a:p>
        </p:txBody>
      </p:sp>
    </p:spTree>
    <p:extLst>
      <p:ext uri="{BB962C8B-B14F-4D97-AF65-F5344CB8AC3E}">
        <p14:creationId xmlns:p14="http://schemas.microsoft.com/office/powerpoint/2010/main" val="173167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7F5CD71-242C-D4A8-219A-9CC3EDECF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52" y="2173356"/>
            <a:ext cx="11483009" cy="37793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089645D-05CA-780D-A789-D6B98669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9210D4C8-0D03-AA52-B2BB-F00EBAFDFDBA}"/>
              </a:ext>
            </a:extLst>
          </p:cNvPr>
          <p:cNvSpPr txBox="1">
            <a:spLocks/>
          </p:cNvSpPr>
          <p:nvPr/>
        </p:nvSpPr>
        <p:spPr>
          <a:xfrm>
            <a:off x="1924877" y="481474"/>
            <a:ext cx="110092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>
                <a:solidFill>
                  <a:srgbClr val="00B050"/>
                </a:solidFill>
                <a:latin typeface="Segoe Print" panose="02000600000000000000" pitchFamily="2" charset="0"/>
              </a:rPr>
              <a:t>Inne sposoby na ochronę bioróżnorodności</a:t>
            </a:r>
          </a:p>
        </p:txBody>
      </p:sp>
    </p:spTree>
    <p:extLst>
      <p:ext uri="{BB962C8B-B14F-4D97-AF65-F5344CB8AC3E}">
        <p14:creationId xmlns:p14="http://schemas.microsoft.com/office/powerpoint/2010/main" val="116820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F1FBB7C-9B0E-D1EA-945D-F5B5F9D2E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15" y="178665"/>
            <a:ext cx="9081880" cy="6553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2E9D2E9-4786-6E9B-E349-EC7AE89BB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079" y="904046"/>
            <a:ext cx="10429875" cy="364807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85C54A0-62A5-0A5E-1E8F-1B64D44B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852" y="4622110"/>
            <a:ext cx="9296400" cy="230505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2324EB8-71E1-DD38-8276-9C2613855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47F0947-5000-5275-60BD-9E09AEB7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448" y="301280"/>
            <a:ext cx="9648825" cy="15906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5465DFA-D347-FB69-81F5-9E731CB2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4" y="2060920"/>
            <a:ext cx="10572750" cy="44958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B715011-7252-EB3E-39E5-F4A1BB880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3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A5269E7-2F59-DF0F-A598-5BC9CDD9F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95" y="147637"/>
            <a:ext cx="10287000" cy="16859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AC85B26-0C74-C1AB-B9BA-04BE2AFF1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" y="1833562"/>
            <a:ext cx="9416291" cy="21142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35F4B4F-0C1C-712C-0EEB-5C94C5B4E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568" y="3711709"/>
            <a:ext cx="9121432" cy="1973171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E54905B-F808-C312-FE7B-9982C6801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59" y="5740534"/>
            <a:ext cx="9121432" cy="111746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75B5D07-2B12-6DA2-1515-5474AA8219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0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3742833-E7DE-4597-F943-CE8B6C6D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32" y="476623"/>
            <a:ext cx="10039350" cy="9048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06716E2-51B8-9B3F-84C8-58D668B5EA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95" t="10308" r="7250" b="25161"/>
          <a:stretch/>
        </p:blipFill>
        <p:spPr>
          <a:xfrm>
            <a:off x="1973539" y="1802296"/>
            <a:ext cx="8244922" cy="1765811"/>
          </a:xfrm>
          <a:prstGeom prst="round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A14617E-0DEC-0441-3B9B-B78DC6113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70" y="3988905"/>
            <a:ext cx="11259961" cy="226463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03DEC92-3763-7DD1-2CBD-54659B187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9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A7D90F-75D3-5234-97AF-431FD19E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Zespół Opolskich Parków Krajobrazowych (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  <a:hlinkClick r:id="rId2"/>
              </a:rPr>
              <a:t>http://zopk.pl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)</a:t>
            </a:r>
          </a:p>
          <a:p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Regionalna Dyrekcja Ochrony Środowiska w Opolu (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  <a:hlinkClick r:id="rId3"/>
              </a:rPr>
              <a:t>www.gov.pl/web/rdos-opole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)</a:t>
            </a:r>
          </a:p>
          <a:p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Generalna Dyrekcja Ochrony Środowiska: </a:t>
            </a:r>
            <a:r>
              <a:rPr lang="pl-PL" sz="2400" b="1" dirty="0" err="1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GeoSerwis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 (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  <a:hlinkClick r:id="rId4"/>
              </a:rPr>
              <a:t>https://geoserwis.gdos.gov.pl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) </a:t>
            </a:r>
          </a:p>
          <a:p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Zintegrowana Platforma Edukacyjna (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  <a:hlinkClick r:id="rId5"/>
              </a:rPr>
              <a:t>https://zpe.gov.pl</a:t>
            </a:r>
            <a:r>
              <a:rPr lang="pl-PL" sz="24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) </a:t>
            </a:r>
            <a:endParaRPr lang="pl-PL" sz="3600" b="1" dirty="0">
              <a:solidFill>
                <a:srgbClr val="00B050"/>
              </a:solidFill>
              <a:latin typeface="Segoe Print" panose="02000600000000000000" pitchFamily="2" charset="0"/>
              <a:ea typeface="+mj-ea"/>
              <a:cs typeface="+mj-cs"/>
            </a:endParaRPr>
          </a:p>
          <a:p>
            <a:endParaRPr lang="pl-PL" sz="2400" b="1" dirty="0">
              <a:solidFill>
                <a:srgbClr val="00B050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C4B816F0-13F3-17C3-17AF-3386451E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9" y="681037"/>
            <a:ext cx="3548271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Segoe Print" panose="02000600000000000000" pitchFamily="2" charset="0"/>
              </a:rPr>
              <a:t>Źródła: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A43B9C-79C9-E8FB-8B65-40FA1B22B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8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835215D1-A906-A446-C31A-EB90ED6C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023">
            <a:off x="581642" y="1864195"/>
            <a:ext cx="4373217" cy="4713251"/>
          </a:xfrm>
          <a:prstGeom prst="rect">
            <a:avLst/>
          </a:prstGeom>
        </p:spPr>
      </p:pic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8068787C-54BE-1498-AB33-EA3D3248F7A4}"/>
              </a:ext>
            </a:extLst>
          </p:cNvPr>
          <p:cNvSpPr/>
          <p:nvPr/>
        </p:nvSpPr>
        <p:spPr>
          <a:xfrm>
            <a:off x="4399723" y="185529"/>
            <a:ext cx="5512903" cy="2955235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DuperPro-Bold" panose="04010805020101010101" pitchFamily="82" charset="-18"/>
              </a:rPr>
              <a:t>POMAGASZ CHRONIĆ BIORÓŻNORODNOŚĆ?</a:t>
            </a:r>
          </a:p>
          <a:p>
            <a:pPr marL="0" indent="0" algn="ctr">
              <a:buNone/>
            </a:pPr>
            <a:r>
              <a:rPr lang="pl-PL" sz="2800" b="1" dirty="0">
                <a:solidFill>
                  <a:schemeClr val="accent6">
                    <a:lumMod val="75000"/>
                  </a:schemeClr>
                </a:solidFill>
                <a:latin typeface="DuperPro-Bold" panose="04010805020101010101" pitchFamily="82" charset="-18"/>
              </a:rPr>
              <a:t>JESTEŚ EKOBOHATEREM!!!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8CB2F4-5E89-83F6-714A-48537414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701" y="4343782"/>
            <a:ext cx="2096745" cy="172861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903295E-49B1-A61B-7A5F-CDA0E41F9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849" y="6072396"/>
            <a:ext cx="43624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4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430800-29FD-806A-F80C-6FA79929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190" y="0"/>
            <a:ext cx="10515600" cy="1153285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B050"/>
                </a:solidFill>
                <a:latin typeface="Segoe Print" panose="02000600000000000000" pitchFamily="2" charset="0"/>
              </a:rPr>
              <a:t>JESTEŚMY RÓŻNI – ŻYJEMY INACZEJ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AC2A94-83F6-6521-35B9-995E17007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52" y="1325563"/>
            <a:ext cx="4620904" cy="4351338"/>
          </a:xfrm>
        </p:spPr>
        <p:txBody>
          <a:bodyPr>
            <a:normAutofit lnSpcReduction="10000"/>
          </a:bodyPr>
          <a:lstStyle/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Widzisz różnice w umaszczeniu kotów, kolorach skrzydeł motyli, kształcie owoców?</a:t>
            </a:r>
          </a:p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Słyszysz, jak odmiennie ćwierkają ptaki, bzyczą owady czy szumią liście drzew?</a:t>
            </a:r>
          </a:p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Wyczuwasz zapachy różnych kwiatów, ściółki leśnej zmoczonej deszczem, aromaty ziół?</a:t>
            </a:r>
          </a:p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Czujesz pod palcami miękkość króliczego futerka, kolce jeża czy gładkość skóry węża?</a:t>
            </a:r>
          </a:p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Dostrzegasz górskie szczyty, rozległość równin, urzekającą toń akwenów czy tajemne obszary bagienne?</a:t>
            </a:r>
          </a:p>
          <a:p>
            <a:r>
              <a:rPr lang="pl-PL" sz="1600" dirty="0">
                <a:solidFill>
                  <a:srgbClr val="002060"/>
                </a:solidFill>
                <a:latin typeface="Segoe Print" panose="02000600000000000000" pitchFamily="2" charset="0"/>
              </a:rPr>
              <a:t>To wszystko stanowi różnorodność biologiczną, niedoceniane przez nas bogactwo…</a:t>
            </a:r>
          </a:p>
        </p:txBody>
      </p:sp>
      <p:pic>
        <p:nvPicPr>
          <p:cNvPr id="1026" name="Picture 2" descr="ŚRODOWISKO NATURALNE - RÓŻNORODNOŚĆ BIOLOGICZNA MIEJSCA puzzle">
            <a:extLst>
              <a:ext uri="{FF2B5EF4-FFF2-40B4-BE49-F238E27FC236}">
                <a16:creationId xmlns:a16="http://schemas.microsoft.com/office/drawing/2014/main" id="{49809EE1-E778-9721-88C8-46FEEE8B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62" y="880873"/>
            <a:ext cx="7519138" cy="59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zy rasy istnieją? » HOLISTIC.news">
            <a:extLst>
              <a:ext uri="{FF2B5EF4-FFF2-40B4-BE49-F238E27FC236}">
                <a16:creationId xmlns:a16="http://schemas.microsoft.com/office/drawing/2014/main" id="{33167FAE-714C-AD73-5659-81F37252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31" y="5144119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0EAB147-9094-9982-02D4-377E1C4AB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5" y="0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7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F36437-2B1D-F473-66F4-AFF38A205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266825"/>
            <a:ext cx="91821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3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55596-3A55-0BE1-27CF-6BB54100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161518"/>
            <a:ext cx="10630344" cy="1325563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</a:rPr>
              <a:t>Niestety, działanie ludzi doprowadziło do zniszczenia środowiska i wymarcia wielu gatunków. Szacuje się, że milion gatunków roślin i zwierząt zagrożonych jest wyginięciem! Nasze codzienne postępowanie też wpływa na utratę bioróżnorodności.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0CB2B6A-1686-73CC-3D3E-CB787B5E062A}"/>
              </a:ext>
            </a:extLst>
          </p:cNvPr>
          <p:cNvSpPr txBox="1"/>
          <p:nvPr/>
        </p:nvSpPr>
        <p:spPr>
          <a:xfrm>
            <a:off x="2753139" y="263819"/>
            <a:ext cx="8694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Przyczyny zaniku bioróżnorodności</a:t>
            </a:r>
          </a:p>
        </p:txBody>
      </p:sp>
      <p:pic>
        <p:nvPicPr>
          <p:cNvPr id="2050" name="Picture 2" descr="Przez 10 lat świat nie zrobił nic ws. ochrony bioróżnorodności.  &quot;Druzgocący&quot; raport ONZ">
            <a:extLst>
              <a:ext uri="{FF2B5EF4-FFF2-40B4-BE49-F238E27FC236}">
                <a16:creationId xmlns:a16="http://schemas.microsoft.com/office/drawing/2014/main" id="{1588624F-6932-AF9B-C76D-6E1A4F58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8450"/>
            <a:ext cx="4473114" cy="29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118F7DA-58D0-2D20-E51A-6428848B38BD}"/>
              </a:ext>
            </a:extLst>
          </p:cNvPr>
          <p:cNvSpPr txBox="1"/>
          <p:nvPr/>
        </p:nvSpPr>
        <p:spPr>
          <a:xfrm>
            <a:off x="1937827" y="5830685"/>
            <a:ext cx="254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rPr>
              <a:t>Niszczenie siedlisk</a:t>
            </a:r>
          </a:p>
        </p:txBody>
      </p:sp>
      <p:pic>
        <p:nvPicPr>
          <p:cNvPr id="2052" name="Picture 4" descr="Informacje ogólne - Regionalna Dyrekcja Ochrony Środowiska w Poznaniu -  Portal Gov.pl">
            <a:extLst>
              <a:ext uri="{FF2B5EF4-FFF2-40B4-BE49-F238E27FC236}">
                <a16:creationId xmlns:a16="http://schemas.microsoft.com/office/drawing/2014/main" id="{1139189A-9744-48AD-001E-57E8334C2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70" y="2860875"/>
            <a:ext cx="6231501" cy="26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794A1C1-D906-FDDE-5F7A-0CA8967F4BB2}"/>
              </a:ext>
            </a:extLst>
          </p:cNvPr>
          <p:cNvSpPr txBox="1"/>
          <p:nvPr/>
        </p:nvSpPr>
        <p:spPr>
          <a:xfrm>
            <a:off x="8028600" y="5630630"/>
            <a:ext cx="1910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rPr>
              <a:t>Gatunki obce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39F3195-A3F1-D409-17D8-11C14AEED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" y="115156"/>
            <a:ext cx="16254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8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kowo. Kto zaśmieca Jezioro Głębokie? Kartuzy | Kartuzy.info">
            <a:extLst>
              <a:ext uri="{FF2B5EF4-FFF2-40B4-BE49-F238E27FC236}">
                <a16:creationId xmlns:a16="http://schemas.microsoft.com/office/drawing/2014/main" id="{67AE782F-F9DA-E475-4105-39E18928E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7" y="1512707"/>
            <a:ext cx="4941113" cy="267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7AAA4EC-E799-E8B0-3F6D-DB1DA851FE16}"/>
              </a:ext>
            </a:extLst>
          </p:cNvPr>
          <p:cNvSpPr txBox="1"/>
          <p:nvPr/>
        </p:nvSpPr>
        <p:spPr>
          <a:xfrm>
            <a:off x="417691" y="4268155"/>
            <a:ext cx="3902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rPr>
              <a:t>Zanieczyszczenie środowiska</a:t>
            </a:r>
          </a:p>
        </p:txBody>
      </p:sp>
      <p:pic>
        <p:nvPicPr>
          <p:cNvPr id="3076" name="Picture 4" descr="Niemcy: protesty przy wioskach wyburzanych pod kopalnie węgla | Energetyka24">
            <a:extLst>
              <a:ext uri="{FF2B5EF4-FFF2-40B4-BE49-F238E27FC236}">
                <a16:creationId xmlns:a16="http://schemas.microsoft.com/office/drawing/2014/main" id="{4FC2F3DC-7F0D-1EC6-F23B-B979775F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85" y="3414597"/>
            <a:ext cx="4096843" cy="272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3C1026B-7556-EA71-328C-F544882B1078}"/>
              </a:ext>
            </a:extLst>
          </p:cNvPr>
          <p:cNvSpPr txBox="1"/>
          <p:nvPr/>
        </p:nvSpPr>
        <p:spPr>
          <a:xfrm>
            <a:off x="6399285" y="6194071"/>
            <a:ext cx="4096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rPr>
              <a:t>Zbyt duże działanie człowieka na środowisko</a:t>
            </a:r>
          </a:p>
        </p:txBody>
      </p:sp>
      <p:pic>
        <p:nvPicPr>
          <p:cNvPr id="3078" name="Picture 6" descr="Upały 100 razy bardziej prawdopodobne przez zmiany klimatu - rp.pl">
            <a:extLst>
              <a:ext uri="{FF2B5EF4-FFF2-40B4-BE49-F238E27FC236}">
                <a16:creationId xmlns:a16="http://schemas.microsoft.com/office/drawing/2014/main" id="{9C8E68F4-9585-A562-78A2-603C9FB5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57" y="1201511"/>
            <a:ext cx="38862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D49A8E6-6E49-CEDB-52C9-730E4DBEE174}"/>
              </a:ext>
            </a:extLst>
          </p:cNvPr>
          <p:cNvSpPr txBox="1"/>
          <p:nvPr/>
        </p:nvSpPr>
        <p:spPr>
          <a:xfrm>
            <a:off x="8972314" y="2107999"/>
            <a:ext cx="2888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2060"/>
                </a:solidFill>
                <a:latin typeface="Segoe Print" panose="02000600000000000000" pitchFamily="2" charset="0"/>
                <a:ea typeface="+mj-ea"/>
                <a:cs typeface="+mj-cs"/>
              </a:rPr>
              <a:t>Zmiany klimatu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5C44D3D-3928-7025-B078-8D2F99BF3A13}"/>
              </a:ext>
            </a:extLst>
          </p:cNvPr>
          <p:cNvSpPr txBox="1"/>
          <p:nvPr/>
        </p:nvSpPr>
        <p:spPr>
          <a:xfrm>
            <a:off x="2753139" y="263819"/>
            <a:ext cx="860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Przyczyny zaniku bioróżnorodności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A17F267-96EB-6381-E478-E3088AA2E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20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7140C61-70F1-5B23-5C2D-1272F3B7E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0309" y="1447800"/>
            <a:ext cx="7400925" cy="19812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DF6222A-575F-0B35-7BA5-21E40EDCE253}"/>
              </a:ext>
            </a:extLst>
          </p:cNvPr>
          <p:cNvSpPr txBox="1"/>
          <p:nvPr/>
        </p:nvSpPr>
        <p:spPr>
          <a:xfrm>
            <a:off x="4370309" y="3845390"/>
            <a:ext cx="6799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Segoe Print" panose="02000600000000000000" pitchFamily="2" charset="0"/>
              </a:rPr>
              <a:t>Zróbmy wszystko, co potrafimy, aby ratować środowisko naturalne, które jest naszym wspólnym dobrem!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345F6A-E3C1-91A3-9F19-2F1801280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pic>
        <p:nvPicPr>
          <p:cNvPr id="7" name="Obraz 6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D0092805-4330-86F1-0005-D75425F55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6" y="1397917"/>
            <a:ext cx="3769104" cy="40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8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id="{DBC2C473-2C4C-1FAB-0599-375180C8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pic>
        <p:nvPicPr>
          <p:cNvPr id="1026" name="Picture 2" descr="Kamieniołom nefelinitów- Rezerwat przyrody na Górze Św.Anny | Mapio.net">
            <a:extLst>
              <a:ext uri="{FF2B5EF4-FFF2-40B4-BE49-F238E27FC236}">
                <a16:creationId xmlns:a16="http://schemas.microsoft.com/office/drawing/2014/main" id="{AE35D2D5-6A93-A120-6C02-A18EE91A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687" y="904725"/>
            <a:ext cx="4485863" cy="33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C0BEC2-01D3-F774-BE7D-625082553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376" y="1390864"/>
            <a:ext cx="5508045" cy="622617"/>
          </a:xfrm>
          <a:prstGeom prst="rect">
            <a:avLst/>
          </a:prstGeom>
        </p:spPr>
      </p:pic>
      <p:pic>
        <p:nvPicPr>
          <p:cNvPr id="1028" name="Picture 4" descr="Rezerwat przyrody Blok - Regionalna Dyrekcja Ochrony Środowiska w Opolu">
            <a:extLst>
              <a:ext uri="{FF2B5EF4-FFF2-40B4-BE49-F238E27FC236}">
                <a16:creationId xmlns:a16="http://schemas.microsoft.com/office/drawing/2014/main" id="{204D0C18-446C-3061-5A60-04EE4B10B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48" y="4163029"/>
            <a:ext cx="3842622" cy="287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10B35E2-FA2F-BD70-479E-9BF008592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7148" y="4668429"/>
            <a:ext cx="3492012" cy="477128"/>
          </a:xfrm>
          <a:prstGeom prst="rect">
            <a:avLst/>
          </a:prstGeom>
        </p:spPr>
      </p:pic>
      <p:pic>
        <p:nvPicPr>
          <p:cNvPr id="1030" name="Picture 6" descr="Zachęcamy do zwiedzania nyskich obiektów fortecznych. Twierdza Nysa to  rozległy kompleks składający się z wielu obiektów militarnych. Obiekty  forteczne w Nysie powstały w okresie od XVI do XIX wieku, a do dnia">
            <a:extLst>
              <a:ext uri="{FF2B5EF4-FFF2-40B4-BE49-F238E27FC236}">
                <a16:creationId xmlns:a16="http://schemas.microsoft.com/office/drawing/2014/main" id="{477B41F7-362E-F85E-586E-0A024B8D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18" y="1309561"/>
            <a:ext cx="3951167" cy="295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1BE3C1D-DC75-87B8-4458-A78E0FEB0B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115" y="1503251"/>
            <a:ext cx="5264080" cy="510230"/>
          </a:xfrm>
          <a:prstGeom prst="rect">
            <a:avLst/>
          </a:prstGeom>
        </p:spPr>
      </p:pic>
      <p:pic>
        <p:nvPicPr>
          <p:cNvPr id="1032" name="Picture 8" descr="Łęg Zdzieszowicki PLH160011 - Regionalna Dyrekcja Ochrony Środowiska w Opolu">
            <a:extLst>
              <a:ext uri="{FF2B5EF4-FFF2-40B4-BE49-F238E27FC236}">
                <a16:creationId xmlns:a16="http://schemas.microsoft.com/office/drawing/2014/main" id="{D1F329BD-FEE6-1D68-3B58-071C2020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47" y="2207171"/>
            <a:ext cx="4057110" cy="26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55D7401-4770-65E3-E1FE-38399FBFC3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96" y="4415535"/>
            <a:ext cx="6932060" cy="49514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2967D94-ACF0-22A7-ECA0-E1C45BACA7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2343" y="257522"/>
            <a:ext cx="8304325" cy="808970"/>
          </a:xfrm>
          <a:prstGeom prst="rect">
            <a:avLst/>
          </a:prstGeom>
        </p:spPr>
      </p:pic>
      <p:pic>
        <p:nvPicPr>
          <p:cNvPr id="1034" name="Picture 10" descr="Lasy Stobrawsko-Turawskie okolice&amp;nbsp;Pokoju - dyskusje na Garnek.pl">
            <a:extLst>
              <a:ext uri="{FF2B5EF4-FFF2-40B4-BE49-F238E27FC236}">
                <a16:creationId xmlns:a16="http://schemas.microsoft.com/office/drawing/2014/main" id="{C699BE38-6C6B-E893-13B3-EF1CA78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58" y="4935431"/>
            <a:ext cx="4057110" cy="303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5A5E5C7-1324-D366-DA34-2FC64DBE6B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7475" y="5274667"/>
            <a:ext cx="4507439" cy="7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2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4D297E9-4279-15FE-39EF-7301060A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53FAC92-CC82-AB32-C560-A87F91F5B9FF}"/>
              </a:ext>
            </a:extLst>
          </p:cNvPr>
          <p:cNvSpPr txBox="1"/>
          <p:nvPr/>
        </p:nvSpPr>
        <p:spPr>
          <a:xfrm>
            <a:off x="4038599" y="263819"/>
            <a:ext cx="499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B050"/>
                </a:solidFill>
                <a:latin typeface="Segoe Print" panose="02000600000000000000" pitchFamily="2" charset="0"/>
                <a:ea typeface="+mj-ea"/>
                <a:cs typeface="+mj-cs"/>
              </a:rPr>
              <a:t>Gatunki chronione</a:t>
            </a:r>
          </a:p>
        </p:txBody>
      </p:sp>
      <p:pic>
        <p:nvPicPr>
          <p:cNvPr id="2050" name="Picture 2" descr="Przebiśnieg – opis, wymagania, zastosowanie - uprawa, pielęgnacja,  wymagania, wygląd, opis, odmiany | Zielony Ogródek">
            <a:extLst>
              <a:ext uri="{FF2B5EF4-FFF2-40B4-BE49-F238E27FC236}">
                <a16:creationId xmlns:a16="http://schemas.microsoft.com/office/drawing/2014/main" id="{3CBBECDC-300A-84EE-2C68-8ECFED92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34" y="910150"/>
            <a:ext cx="2219739" cy="221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9991041-F8D8-D7B6-3EB1-E2C6AE5A9827}"/>
              </a:ext>
            </a:extLst>
          </p:cNvPr>
          <p:cNvSpPr txBox="1"/>
          <p:nvPr/>
        </p:nvSpPr>
        <p:spPr>
          <a:xfrm>
            <a:off x="1894731" y="2452533"/>
            <a:ext cx="207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Śnieżyczka przebiśnieg </a:t>
            </a:r>
          </a:p>
        </p:txBody>
      </p:sp>
      <p:pic>
        <p:nvPicPr>
          <p:cNvPr id="2056" name="Picture 8" descr="Pachnica – czy wszystko już o niej wiemy? - Aktualności - Nadleśnictwo  Browsk - Lasy Państwowe">
            <a:extLst>
              <a:ext uri="{FF2B5EF4-FFF2-40B4-BE49-F238E27FC236}">
                <a16:creationId xmlns:a16="http://schemas.microsoft.com/office/drawing/2014/main" id="{F5DB16CD-43D1-2D62-53C1-3B9F94CC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87" y="907661"/>
            <a:ext cx="3291199" cy="220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01DF2DF-F25C-CC40-653B-A958C8459C4A}"/>
              </a:ext>
            </a:extLst>
          </p:cNvPr>
          <p:cNvSpPr txBox="1"/>
          <p:nvPr/>
        </p:nvSpPr>
        <p:spPr>
          <a:xfrm>
            <a:off x="5542964" y="1020250"/>
            <a:ext cx="1404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Pachanica</a:t>
            </a:r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 dębowa</a:t>
            </a:r>
          </a:p>
        </p:txBody>
      </p:sp>
      <p:pic>
        <p:nvPicPr>
          <p:cNvPr id="2058" name="Picture 10" descr="Gniewosz plamisty gorszy od żmii? - Kobieta w INTERIA.PL">
            <a:extLst>
              <a:ext uri="{FF2B5EF4-FFF2-40B4-BE49-F238E27FC236}">
                <a16:creationId xmlns:a16="http://schemas.microsoft.com/office/drawing/2014/main" id="{9780064B-7355-101C-860C-BEE932F5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87" y="932163"/>
            <a:ext cx="3264071" cy="21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2EEA6F7-F189-4191-7A8D-BE5DE9B4C124}"/>
              </a:ext>
            </a:extLst>
          </p:cNvPr>
          <p:cNvSpPr txBox="1"/>
          <p:nvPr/>
        </p:nvSpPr>
        <p:spPr>
          <a:xfrm>
            <a:off x="7403238" y="2339063"/>
            <a:ext cx="210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Gniewosz plamisty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1B67E77A-5C5B-8D37-9999-20500C9AA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4" t="19317" r="21999" b="22618"/>
          <a:stretch/>
        </p:blipFill>
        <p:spPr bwMode="auto">
          <a:xfrm>
            <a:off x="132245" y="3181214"/>
            <a:ext cx="1998285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2192A18-9FC5-3176-F0DB-E3E5389BCA59}"/>
              </a:ext>
            </a:extLst>
          </p:cNvPr>
          <p:cNvSpPr txBox="1"/>
          <p:nvPr/>
        </p:nvSpPr>
        <p:spPr>
          <a:xfrm>
            <a:off x="1163046" y="3393630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Bielik</a:t>
            </a:r>
          </a:p>
        </p:txBody>
      </p:sp>
      <p:pic>
        <p:nvPicPr>
          <p:cNvPr id="2062" name="Picture 14" descr="Derkacz – Wikipedia, wolna encyklopedia">
            <a:extLst>
              <a:ext uri="{FF2B5EF4-FFF2-40B4-BE49-F238E27FC236}">
                <a16:creationId xmlns:a16="http://schemas.microsoft.com/office/drawing/2014/main" id="{E6BCA079-2278-A189-616B-5F19011C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4" y="3194682"/>
            <a:ext cx="3054079" cy="198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76E809F-CCF8-2C88-C401-FF69E45E4798}"/>
              </a:ext>
            </a:extLst>
          </p:cNvPr>
          <p:cNvSpPr txBox="1"/>
          <p:nvPr/>
        </p:nvSpPr>
        <p:spPr>
          <a:xfrm>
            <a:off x="3918808" y="3208964"/>
            <a:ext cx="17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Derkacz</a:t>
            </a:r>
          </a:p>
        </p:txBody>
      </p:sp>
      <p:pic>
        <p:nvPicPr>
          <p:cNvPr id="2064" name="Picture 16" descr="Adam Robiński: Sorry, Polsko, ale bóbr nigdzie sobie stąd nie pójdzie">
            <a:extLst>
              <a:ext uri="{FF2B5EF4-FFF2-40B4-BE49-F238E27FC236}">
                <a16:creationId xmlns:a16="http://schemas.microsoft.com/office/drawing/2014/main" id="{5120148C-9B84-3DC7-7CDD-3A476074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98" y="3194682"/>
            <a:ext cx="2721524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956DC6-6A87-2147-06C6-3C19746425C7}"/>
              </a:ext>
            </a:extLst>
          </p:cNvPr>
          <p:cNvSpPr txBox="1"/>
          <p:nvPr/>
        </p:nvSpPr>
        <p:spPr>
          <a:xfrm>
            <a:off x="6645300" y="4823970"/>
            <a:ext cx="100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Bóbr</a:t>
            </a: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91155E66-BFA5-F704-EC1E-148B383F2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6" t="46968" r="18614" b="12594"/>
          <a:stretch/>
        </p:blipFill>
        <p:spPr bwMode="auto">
          <a:xfrm>
            <a:off x="8190187" y="3194682"/>
            <a:ext cx="1864631" cy="199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CF694E6-2F86-3CB5-3961-C1B31C4D7F19}"/>
              </a:ext>
            </a:extLst>
          </p:cNvPr>
          <p:cNvSpPr txBox="1"/>
          <p:nvPr/>
        </p:nvSpPr>
        <p:spPr>
          <a:xfrm>
            <a:off x="8983561" y="3244334"/>
            <a:ext cx="104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Suseł </a:t>
            </a:r>
          </a:p>
        </p:txBody>
      </p:sp>
      <p:pic>
        <p:nvPicPr>
          <p:cNvPr id="2068" name="Picture 20" descr="Mopek – Wikipedia, wolna encyklopedia">
            <a:extLst>
              <a:ext uri="{FF2B5EF4-FFF2-40B4-BE49-F238E27FC236}">
                <a16:creationId xmlns:a16="http://schemas.microsoft.com/office/drawing/2014/main" id="{6361306E-26A7-6F9D-A992-D4EC536B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4" t="19779" r="24565" b="15702"/>
          <a:stretch/>
        </p:blipFill>
        <p:spPr bwMode="auto">
          <a:xfrm>
            <a:off x="120334" y="5231159"/>
            <a:ext cx="2010121" cy="15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2CB5AA7-A67E-A7B7-D798-7AE033FFAB71}"/>
              </a:ext>
            </a:extLst>
          </p:cNvPr>
          <p:cNvSpPr txBox="1"/>
          <p:nvPr/>
        </p:nvSpPr>
        <p:spPr>
          <a:xfrm>
            <a:off x="132245" y="6388425"/>
            <a:ext cx="123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Mopek</a:t>
            </a:r>
          </a:p>
        </p:txBody>
      </p:sp>
      <p:sp>
        <p:nvSpPr>
          <p:cNvPr id="15" name="AutoShape 22" descr="Czosnek niedźwiedzi: uprawa, sadzonki, przepisy - e-ogrody - Owoce i  warzywa w ogrodzie">
            <a:extLst>
              <a:ext uri="{FF2B5EF4-FFF2-40B4-BE49-F238E27FC236}">
                <a16:creationId xmlns:a16="http://schemas.microsoft.com/office/drawing/2014/main" id="{99348CD8-0726-24A3-0BC9-FEBC93245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72" name="Picture 24" descr="Czosnek niedźwiedzi: uprawa, sadzonki, przepisy - e-ogrody - Owoce i  warzywa w ogrodzie">
            <a:extLst>
              <a:ext uri="{FF2B5EF4-FFF2-40B4-BE49-F238E27FC236}">
                <a16:creationId xmlns:a16="http://schemas.microsoft.com/office/drawing/2014/main" id="{C862B840-9D0D-5BA4-DB32-453AF6FB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54" y="5267397"/>
            <a:ext cx="1998285" cy="14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392684-895E-6AF7-E901-4CC4B235C2FA}"/>
              </a:ext>
            </a:extLst>
          </p:cNvPr>
          <p:cNvSpPr txBox="1"/>
          <p:nvPr/>
        </p:nvSpPr>
        <p:spPr>
          <a:xfrm>
            <a:off x="2718506" y="6207343"/>
            <a:ext cx="153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Czosnek niedźwiedzi</a:t>
            </a:r>
          </a:p>
        </p:txBody>
      </p:sp>
      <p:pic>
        <p:nvPicPr>
          <p:cNvPr id="2074" name="Picture 26" descr="Barwinek pospolity / Barwinek mniejszy - uprawa, pielęgnacja, wymagania,  wygląd, opis, odmiany | Zielony Ogródek">
            <a:extLst>
              <a:ext uri="{FF2B5EF4-FFF2-40B4-BE49-F238E27FC236}">
                <a16:creationId xmlns:a16="http://schemas.microsoft.com/office/drawing/2014/main" id="{DFBF4F1C-A16F-F757-9587-748198D7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583" y="3178868"/>
            <a:ext cx="2016780" cy="20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56550A10-DCB1-14A5-870D-72D4A1F8EFA3}"/>
              </a:ext>
            </a:extLst>
          </p:cNvPr>
          <p:cNvSpPr txBox="1"/>
          <p:nvPr/>
        </p:nvSpPr>
        <p:spPr>
          <a:xfrm>
            <a:off x="10446405" y="4736530"/>
            <a:ext cx="139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Barwinek</a:t>
            </a:r>
          </a:p>
        </p:txBody>
      </p:sp>
      <p:pic>
        <p:nvPicPr>
          <p:cNvPr id="2076" name="Picture 28" descr="Skoczna wiewiórka, wspaniałym towarzyszem w codziennym życiu. - Sqeaky">
            <a:extLst>
              <a:ext uri="{FF2B5EF4-FFF2-40B4-BE49-F238E27FC236}">
                <a16:creationId xmlns:a16="http://schemas.microsoft.com/office/drawing/2014/main" id="{FB4D6C9A-C2A1-DAF5-0C4F-9AD048285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6"/>
          <a:stretch/>
        </p:blipFill>
        <p:spPr bwMode="auto">
          <a:xfrm>
            <a:off x="4347376" y="5275652"/>
            <a:ext cx="1560885" cy="14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19E417A-0321-2675-8D67-E8C252222775}"/>
              </a:ext>
            </a:extLst>
          </p:cNvPr>
          <p:cNvSpPr txBox="1"/>
          <p:nvPr/>
        </p:nvSpPr>
        <p:spPr>
          <a:xfrm>
            <a:off x="4595187" y="6388425"/>
            <a:ext cx="153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Wiewiórka</a:t>
            </a:r>
          </a:p>
        </p:txBody>
      </p:sp>
      <p:pic>
        <p:nvPicPr>
          <p:cNvPr id="2078" name="Picture 30" descr="20 ciekawostek o Ropusze szarej | Ciekawostki">
            <a:extLst>
              <a:ext uri="{FF2B5EF4-FFF2-40B4-BE49-F238E27FC236}">
                <a16:creationId xmlns:a16="http://schemas.microsoft.com/office/drawing/2014/main" id="{17421238-5177-F667-E2D1-D6AA915C7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22614" b="6847"/>
          <a:stretch/>
        </p:blipFill>
        <p:spPr bwMode="auto">
          <a:xfrm>
            <a:off x="5987774" y="5267397"/>
            <a:ext cx="2396193" cy="15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8989CA0-DA45-9A75-2C08-E37351C396FA}"/>
              </a:ext>
            </a:extLst>
          </p:cNvPr>
          <p:cNvSpPr txBox="1"/>
          <p:nvPr/>
        </p:nvSpPr>
        <p:spPr>
          <a:xfrm>
            <a:off x="7056329" y="6436659"/>
            <a:ext cx="139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Ropucha</a:t>
            </a:r>
          </a:p>
        </p:txBody>
      </p:sp>
      <p:pic>
        <p:nvPicPr>
          <p:cNvPr id="2080" name="Picture 32" descr="Jaszczurka zwinka – Wikipedia, wolna encyklopedia">
            <a:extLst>
              <a:ext uri="{FF2B5EF4-FFF2-40B4-BE49-F238E27FC236}">
                <a16:creationId xmlns:a16="http://schemas.microsoft.com/office/drawing/2014/main" id="{19D089F3-5DEE-80E5-D766-83EEF67C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0" b="14405"/>
          <a:stretch/>
        </p:blipFill>
        <p:spPr bwMode="auto">
          <a:xfrm>
            <a:off x="8481770" y="5275652"/>
            <a:ext cx="3146095" cy="15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6593AF2-1C95-3896-617D-61E63FCAE756}"/>
              </a:ext>
            </a:extLst>
          </p:cNvPr>
          <p:cNvSpPr txBox="1"/>
          <p:nvPr/>
        </p:nvSpPr>
        <p:spPr>
          <a:xfrm>
            <a:off x="8468315" y="5310481"/>
            <a:ext cx="151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Segoe Print" panose="02000600000000000000" pitchFamily="2" charset="0"/>
              </a:rPr>
              <a:t>Jaszczurka</a:t>
            </a:r>
          </a:p>
        </p:txBody>
      </p:sp>
    </p:spTree>
    <p:extLst>
      <p:ext uri="{BB962C8B-B14F-4D97-AF65-F5344CB8AC3E}">
        <p14:creationId xmlns:p14="http://schemas.microsoft.com/office/powerpoint/2010/main" val="375477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5AF2D-4CFF-24B6-1F3F-AC1362F0A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91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00B050"/>
                </a:solidFill>
                <a:latin typeface="Segoe Print" panose="02000600000000000000" pitchFamily="2" charset="0"/>
              </a:rPr>
              <a:t>Jak się zachowywać w terenach przyrodniczo chronionych i nie tylko…?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9D6BBF-849B-DAB3-A3B6-D901B72EC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67" y="1552340"/>
            <a:ext cx="11874933" cy="203752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163C6DF-A18B-D581-BE35-33AFB60D7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41" y="3557160"/>
            <a:ext cx="9925050" cy="17621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0BAE716-0088-1EEC-86D1-EB8E3D46B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341" y="5286582"/>
            <a:ext cx="8096250" cy="1295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3E6A607-7417-C43E-41DA-46BDF8BA4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A07DB41-B7D7-840E-5307-A93A5C77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462087"/>
            <a:ext cx="10782300" cy="39338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9607397-26B4-B569-7022-C407A36C8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5181600"/>
            <a:ext cx="8353425" cy="16764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9E8495E-7DD4-6B81-2BC4-392F84BBD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1" y="115156"/>
            <a:ext cx="1607859" cy="1325563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008F70E9-A200-636C-4B13-BB5D4B9B12B1}"/>
              </a:ext>
            </a:extLst>
          </p:cNvPr>
          <p:cNvSpPr txBox="1">
            <a:spLocks/>
          </p:cNvSpPr>
          <p:nvPr/>
        </p:nvSpPr>
        <p:spPr>
          <a:xfrm>
            <a:off x="1676400" y="1791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B050"/>
                </a:solidFill>
                <a:latin typeface="Segoe Print" panose="02000600000000000000" pitchFamily="2" charset="0"/>
              </a:rPr>
              <a:t>Jak się zachowywać w terenach przyrodniczo chronionych i nie tylko…?</a:t>
            </a:r>
          </a:p>
        </p:txBody>
      </p:sp>
    </p:spTree>
    <p:extLst>
      <p:ext uri="{BB962C8B-B14F-4D97-AF65-F5344CB8AC3E}">
        <p14:creationId xmlns:p14="http://schemas.microsoft.com/office/powerpoint/2010/main" val="330235138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290</Words>
  <Application>Microsoft Office PowerPoint</Application>
  <PresentationFormat>Panoramiczny</PresentationFormat>
  <Paragraphs>43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DuperPro-Bold</vt:lpstr>
      <vt:lpstr>Segoe Print</vt:lpstr>
      <vt:lpstr>Motyw pakietu Office</vt:lpstr>
      <vt:lpstr>Prezentacja programu PowerPoint</vt:lpstr>
      <vt:lpstr>JESTEŚMY RÓŻNI – ŻYJEMY INACZEJ</vt:lpstr>
      <vt:lpstr>Niestety, działanie ludzi doprowadziło do zniszczenia środowiska i wymarcia wielu gatunków. Szacuje się, że milion gatunków roślin i zwierząt zagrożonych jest wyginięciem! Nasze codzienne postępowanie też wpływa na utratę bioróżnorodności. </vt:lpstr>
      <vt:lpstr>Prezentacja programu PowerPoint</vt:lpstr>
      <vt:lpstr>Prezentacja programu PowerPoint</vt:lpstr>
      <vt:lpstr>Prezentacja programu PowerPoint</vt:lpstr>
      <vt:lpstr>Prezentacja programu PowerPoint</vt:lpstr>
      <vt:lpstr>Jak się zachowywać w terenach przyrodniczo chronionych i nie tylko…?</vt:lpstr>
      <vt:lpstr>Prezentacja programu PowerPoint</vt:lpstr>
      <vt:lpstr>Jak się zachowywać w terenach przyrodniczo chronionych i nie tylko…?</vt:lpstr>
      <vt:lpstr>Inne sposoby na ochronę bioróżnorodności</vt:lpstr>
      <vt:lpstr>Inne sposoby na ochronę bioróżnorodności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Źródła: 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k.terek</dc:creator>
  <cp:lastModifiedBy>Pracownik</cp:lastModifiedBy>
  <cp:revision>6</cp:revision>
  <dcterms:created xsi:type="dcterms:W3CDTF">2022-06-22T12:00:35Z</dcterms:created>
  <dcterms:modified xsi:type="dcterms:W3CDTF">2022-09-16T09:01:00Z</dcterms:modified>
</cp:coreProperties>
</file>