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35" r:id="rId2"/>
    <p:sldId id="436" r:id="rId3"/>
    <p:sldId id="437" r:id="rId4"/>
    <p:sldId id="438" r:id="rId5"/>
    <p:sldId id="439" r:id="rId6"/>
    <p:sldId id="440" r:id="rId7"/>
    <p:sldId id="412" r:id="rId8"/>
    <p:sldId id="442" r:id="rId9"/>
    <p:sldId id="443" r:id="rId10"/>
    <p:sldId id="444" r:id="rId11"/>
    <p:sldId id="445" r:id="rId12"/>
    <p:sldId id="446" r:id="rId13"/>
    <p:sldId id="447" r:id="rId14"/>
    <p:sldId id="449" r:id="rId15"/>
    <p:sldId id="478" r:id="rId16"/>
    <p:sldId id="450" r:id="rId17"/>
    <p:sldId id="477" r:id="rId18"/>
    <p:sldId id="453" r:id="rId19"/>
    <p:sldId id="454" r:id="rId20"/>
    <p:sldId id="456" r:id="rId21"/>
    <p:sldId id="457" r:id="rId22"/>
    <p:sldId id="458" r:id="rId23"/>
    <p:sldId id="475" r:id="rId24"/>
    <p:sldId id="474" r:id="rId25"/>
    <p:sldId id="460" r:id="rId26"/>
    <p:sldId id="463" r:id="rId27"/>
    <p:sldId id="464" r:id="rId28"/>
    <p:sldId id="465" r:id="rId29"/>
    <p:sldId id="467" r:id="rId30"/>
    <p:sldId id="468" r:id="rId31"/>
    <p:sldId id="469" r:id="rId32"/>
    <p:sldId id="476" r:id="rId33"/>
    <p:sldId id="473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Szadziewicz" initials="P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B5"/>
    <a:srgbClr val="0070C0"/>
    <a:srgbClr val="FFFFFF"/>
    <a:srgbClr val="6E502A"/>
    <a:srgbClr val="EEC03F"/>
    <a:srgbClr val="59BA52"/>
    <a:srgbClr val="007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129" autoAdjust="0"/>
  </p:normalViewPr>
  <p:slideViewPr>
    <p:cSldViewPr>
      <p:cViewPr varScale="1">
        <p:scale>
          <a:sx n="128" d="100"/>
          <a:sy n="128" d="100"/>
        </p:scale>
        <p:origin x="117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76CE-D416-47E0-9D22-B31244B740D7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DFFB-5D91-4F16-AA06-BEEB71C15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4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3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561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63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76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46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5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6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8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19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87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A02B-93B6-4351-8E33-2A600AA0A7F6}" type="datetimeFigureOut">
              <a:rPr lang="pl-PL" smtClean="0"/>
              <a:t>2023-09-25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9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jpeg"/><Relationship Id="rId5" Type="http://schemas.openxmlformats.org/officeDocument/2006/relationships/image" Target="../media/image58.png"/><Relationship Id="rId10" Type="http://schemas.openxmlformats.org/officeDocument/2006/relationships/image" Target="../media/image8.jpe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5.png"/><Relationship Id="rId7" Type="http://schemas.microsoft.com/office/2007/relationships/hdphoto" Target="../media/hdphoto3.wdp"/><Relationship Id="rId12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8.jpg"/><Relationship Id="rId5" Type="http://schemas.openxmlformats.org/officeDocument/2006/relationships/image" Target="../media/image67.png"/><Relationship Id="rId10" Type="http://schemas.openxmlformats.org/officeDocument/2006/relationships/image" Target="../media/image9.png"/><Relationship Id="rId4" Type="http://schemas.openxmlformats.org/officeDocument/2006/relationships/image" Target="../media/image66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image" Target="../media/image2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19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.png"/><Relationship Id="rId4" Type="http://schemas.openxmlformats.org/officeDocument/2006/relationships/image" Target="../media/image87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8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jpeg"/><Relationship Id="rId5" Type="http://schemas.microsoft.com/office/2007/relationships/hdphoto" Target="../media/hdphoto3.wdp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12451" r="26916" b="20269"/>
          <a:stretch/>
        </p:blipFill>
        <p:spPr>
          <a:xfrm>
            <a:off x="5508239" y="728699"/>
            <a:ext cx="3168353" cy="496855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94252" y="2492896"/>
            <a:ext cx="5673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0070C0"/>
                </a:solidFill>
                <a:latin typeface="Segoe Print" panose="02000600000000000000" pitchFamily="2" charset="0"/>
              </a:rPr>
              <a:t>Zostań </a:t>
            </a:r>
            <a:r>
              <a:rPr lang="pl-PL" sz="54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EKObohaterem</a:t>
            </a:r>
            <a:r>
              <a:rPr lang="pl-PL" sz="5400" b="1" dirty="0">
                <a:solidFill>
                  <a:srgbClr val="0070C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66CC39E0-1A65-6450-3D29-3913EE59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907704" y="146412"/>
            <a:ext cx="2486238" cy="1266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4D4EF668-B162-32A2-9187-4562409AE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6" y="5877272"/>
            <a:ext cx="8217556" cy="80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0" y="235944"/>
            <a:ext cx="1159775" cy="11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370447"/>
            <a:ext cx="3144870" cy="132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3584"/>
            <a:ext cx="3619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64" y="2348880"/>
            <a:ext cx="4487249" cy="176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943028" y="1124744"/>
            <a:ext cx="1650195" cy="1418737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1187624" y="28535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SZKŁO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917F0D1-BA17-5C28-2F9C-7FF475EAF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7092280" y="107873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trzałka w prawo 7"/>
          <p:cNvSpPr/>
          <p:nvPr/>
        </p:nvSpPr>
        <p:spPr>
          <a:xfrm>
            <a:off x="4240917" y="5938587"/>
            <a:ext cx="936104" cy="576064"/>
          </a:xfrm>
          <a:prstGeom prst="rightArrow">
            <a:avLst/>
          </a:prstGeom>
          <a:solidFill>
            <a:srgbClr val="59BA5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72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2"/>
          <a:stretch/>
        </p:blipFill>
        <p:spPr bwMode="auto">
          <a:xfrm>
            <a:off x="6732240" y="5013176"/>
            <a:ext cx="1985989" cy="170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5" y="1114316"/>
            <a:ext cx="36099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42" y="1484784"/>
            <a:ext cx="3127205" cy="28803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47" y="2348497"/>
            <a:ext cx="1743066" cy="115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533943" y="644458"/>
            <a:ext cx="1650195" cy="1418737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940383" y="33866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PAPIER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09492B06-02B7-C2EE-7BCA-5F725087FF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6885318" y="166693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trzałka w prawo 8"/>
          <p:cNvSpPr/>
          <p:nvPr/>
        </p:nvSpPr>
        <p:spPr>
          <a:xfrm>
            <a:off x="5509987" y="6037949"/>
            <a:ext cx="936104" cy="576064"/>
          </a:xfrm>
          <a:prstGeom prst="rightArrow">
            <a:avLst/>
          </a:prstGeom>
          <a:solidFill>
            <a:srgbClr val="006DB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3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4" y="1124744"/>
            <a:ext cx="38004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68" y="4615760"/>
            <a:ext cx="1344320" cy="82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4"/>
          <a:stretch/>
        </p:blipFill>
        <p:spPr>
          <a:xfrm>
            <a:off x="5432398" y="2975023"/>
            <a:ext cx="792088" cy="1518924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44" y="1340768"/>
            <a:ext cx="2286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37" y="2062532"/>
            <a:ext cx="1583527" cy="14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0342">
            <a:off x="3565042" y="4333162"/>
            <a:ext cx="24003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446216" y="188640"/>
            <a:ext cx="1650195" cy="1418737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1571105" y="299431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BIO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C25C961-8600-3DE4-13A9-CC436DDA5E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6986126" y="134151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trzałka w prawo 12"/>
          <p:cNvSpPr/>
          <p:nvPr/>
        </p:nvSpPr>
        <p:spPr>
          <a:xfrm>
            <a:off x="6379811" y="5832317"/>
            <a:ext cx="936104" cy="576064"/>
          </a:xfrm>
          <a:prstGeom prst="rightArrow">
            <a:avLst/>
          </a:prstGeom>
          <a:solidFill>
            <a:srgbClr val="6E502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0" r="6821" b="17013"/>
          <a:stretch/>
        </p:blipFill>
        <p:spPr>
          <a:xfrm>
            <a:off x="7645768" y="4202470"/>
            <a:ext cx="1152129" cy="24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4"/>
          <a:stretch/>
        </p:blipFill>
        <p:spPr>
          <a:xfrm>
            <a:off x="5563971" y="1414675"/>
            <a:ext cx="3400517" cy="4823500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107504" y="560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Kompostowanie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" y="2308603"/>
            <a:ext cx="4043487" cy="435405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C9ED220-C643-A3C4-8D70-63EC18EE6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52" y="19394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1401"/>
            <a:ext cx="35433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"/>
          <a:stretch/>
        </p:blipFill>
        <p:spPr bwMode="auto">
          <a:xfrm>
            <a:off x="4932040" y="2441895"/>
            <a:ext cx="2415902" cy="119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/>
          <a:stretch/>
        </p:blipFill>
        <p:spPr bwMode="auto">
          <a:xfrm>
            <a:off x="4228144" y="3857802"/>
            <a:ext cx="1728192" cy="14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98" y="3854445"/>
            <a:ext cx="1625945" cy="14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3403047" y="1052736"/>
            <a:ext cx="1650195" cy="1418737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251398" y="294183"/>
            <a:ext cx="352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ZMIESZANE</a:t>
            </a:r>
          </a:p>
          <a:p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(RESZTKOWE)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1FFE5253-87E6-5C55-5A58-4629D46E4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7092280" y="5798187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7" r="18898" b="53060"/>
          <a:stretch/>
        </p:blipFill>
        <p:spPr>
          <a:xfrm>
            <a:off x="6588224" y="1359330"/>
            <a:ext cx="1303079" cy="86016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2" y="200363"/>
            <a:ext cx="867920" cy="8671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71473"/>
            <a:ext cx="918989" cy="9189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589240"/>
            <a:ext cx="852373" cy="8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1398" y="294183"/>
            <a:ext cx="352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POPIÓŁ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2" y="200363"/>
            <a:ext cx="867920" cy="8671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FFE5253-87E6-5C55-5A58-4629D46E4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7092280" y="5798187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644008" y="3501857"/>
            <a:ext cx="352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Wrzucamy tylko popiół!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91" y="2220131"/>
            <a:ext cx="2979001" cy="114372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4" y="1124744"/>
            <a:ext cx="38004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5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296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Odpady problemowe, niebezpieczne?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23" y="1663849"/>
            <a:ext cx="6115042" cy="43143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E65E330-0609-5EEA-D1E9-0AF29DD1C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1650377" cy="840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97539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3140"/>
            <a:ext cx="7776863" cy="55681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411760" y="2931682"/>
            <a:ext cx="792088" cy="353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: zaokrąglone rogi 2">
            <a:extLst>
              <a:ext uri="{FF2B5EF4-FFF2-40B4-BE49-F238E27FC236}">
                <a16:creationId xmlns="" xmlns:a16="http://schemas.microsoft.com/office/drawing/2014/main" id="{B2E74980-C2FA-4B00-9D13-321DAE335A6C}"/>
              </a:ext>
            </a:extLst>
          </p:cNvPr>
          <p:cNvSpPr/>
          <p:nvPr/>
        </p:nvSpPr>
        <p:spPr>
          <a:xfrm>
            <a:off x="2411760" y="3429000"/>
            <a:ext cx="792088" cy="3533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0DDE07C-7F77-E94D-9DEC-AA984C9A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7747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39188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94725" y="4093039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747" y="-188648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Jakie odpady?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3627268" y="337423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606050" y="732631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6318">
            <a:off x="210480" y="2543441"/>
            <a:ext cx="862273" cy="92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7741" flipH="1">
            <a:off x="2395806" y="3079183"/>
            <a:ext cx="1051407" cy="99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0" y="3165462"/>
            <a:ext cx="1619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1" y="1447638"/>
            <a:ext cx="12096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551">
            <a:off x="6795847" y="4274565"/>
            <a:ext cx="2264960" cy="96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70">
            <a:off x="7582925" y="3133680"/>
            <a:ext cx="1062398" cy="88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120">
            <a:off x="56869" y="5945519"/>
            <a:ext cx="1545704" cy="6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9" y="5335330"/>
            <a:ext cx="1324552" cy="14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31" y="5876191"/>
            <a:ext cx="914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50" y="2713197"/>
            <a:ext cx="1352958" cy="67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476">
            <a:off x="4899420" y="5731705"/>
            <a:ext cx="2219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3607">
            <a:off x="7450252" y="1297413"/>
            <a:ext cx="1901053" cy="104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2DC2B50-044D-4F30-82E0-D39B2CEBD8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62410" y="864320"/>
            <a:ext cx="4512878" cy="18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828" y="1862127"/>
            <a:ext cx="2847172" cy="1329723"/>
          </a:xfrm>
          <a:prstGeom prst="rect">
            <a:avLst/>
          </a:prstGeom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" y="1340768"/>
            <a:ext cx="4187605" cy="59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kochasz dzieci nie pal śmie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052052" cy="45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408" y="854015"/>
            <a:ext cx="30355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17" y="1606435"/>
            <a:ext cx="1121779" cy="92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592" y="6562725"/>
            <a:ext cx="657225" cy="2952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EB98AF80-968F-E136-4B47-CC5DE680A5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21998" y="44624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00" y="149920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22" y="1137981"/>
            <a:ext cx="8401050" cy="51149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231" y="2276872"/>
            <a:ext cx="6091644" cy="411711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C84A598-D5C4-B87F-608D-CC2660E50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16632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4" y="178349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393129" y="46160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599"/>
            <a:ext cx="2486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59538" y="931121"/>
            <a:ext cx="3756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Czy wiesz, że makulatura ma 7 żyć? Dobrze wysegregowany papier może nam posłużyć 7 razy zanim straci swoje właściwości.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28" y="1724908"/>
            <a:ext cx="2106576" cy="219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 rot="10800000" flipV="1">
            <a:off x="3072898" y="2324247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Plastikowe odpady stanowią duże zagrożenie dla przyrody, jeśli traﬁą np. do lasu czy morza - zwierzęta mogą się</a:t>
            </a:r>
          </a:p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w nie zaplątać lub nimi udusić.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" y="4064136"/>
            <a:ext cx="1695434" cy="18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46786" y="3949408"/>
            <a:ext cx="3041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Jeśli każdy z nas wyrzuci do kosza tylko jeden słoik, to na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składowiska w całej Polsce traﬁ rocznie 10 tys. ton szkła.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2" y="4064136"/>
            <a:ext cx="1979990" cy="16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5415589" y="586395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1 tona papieru z makulatury pozwala zaoszczędzić 17 drzew.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A3833069-63A8-8772-1239-3DCA3A5E0A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51352" y="44624"/>
            <a:ext cx="1746786" cy="890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76" y="188640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393129" y="83671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70C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61061" y="1556792"/>
            <a:ext cx="528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Każde 100 kg papieru to średniej wielkości dwa drzewa, przy czym należy wiedzieć, że jedno drzewo produkuje w ciągu roku  tlen wystarczający dla 10 osób.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1556792"/>
            <a:ext cx="24003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6" y="2590800"/>
            <a:ext cx="1152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311773" y="2677722"/>
            <a:ext cx="453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Tworzywa sztuczne produkuje się z ropy naftowej - zasobu,  którego ilość jest ograniczona - odzyskując tworzywa sztuczne, oszczędzamy ropę naftową i zużywamy mniej energii.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883914" y="4424045"/>
            <a:ext cx="5274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można wielokrotnie przetwarzać – poddane recyklingowi zostanie wykorzystane do produkcji kolejnych opakowań lub włókien izolacyjnych. </a:t>
            </a:r>
          </a:p>
          <a:p>
            <a:endParaRPr lang="pl-PL" dirty="0">
              <a:solidFill>
                <a:srgbClr val="007F3A"/>
              </a:solidFill>
              <a:latin typeface="Segoe Print" panose="02000600000000000000" pitchFamily="2" charset="0"/>
            </a:endParaRP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nie ulega biodegradacji - czas jego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rozpadu może wynieść ponad 4000 lat.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4891720"/>
            <a:ext cx="2759200" cy="17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15" y="4554309"/>
            <a:ext cx="1313328" cy="14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CDC0DD0-62DD-B927-7ACD-A8E231E064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10855" r="18163" b="18646"/>
          <a:stretch/>
        </p:blipFill>
        <p:spPr>
          <a:xfrm>
            <a:off x="5037687" y="1729557"/>
            <a:ext cx="3500008" cy="47525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14081" r="14847" b="19771"/>
          <a:stretch/>
        </p:blipFill>
        <p:spPr>
          <a:xfrm>
            <a:off x="676920" y="1683776"/>
            <a:ext cx="3895080" cy="4536504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332756" y="707368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I Ty możesz być </a:t>
            </a:r>
            <a:r>
              <a:rPr lang="pl-PL" sz="36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EKObohaterem</a:t>
            </a: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 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F46EB35-4B29-CF2A-A07A-4D678F1B6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861761" y="269404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89AAF82-B5BC-72E7-1EE8-D863731C38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62143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61" y="4725144"/>
            <a:ext cx="3486919" cy="16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1558" y="1188457"/>
            <a:ext cx="8062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Wykorzystane źródła: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byceko.pl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ecoportal.com.pl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ekologia.pl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Ekorum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Arka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Nasza Ziemia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Główny Urząd Statystyczny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Ministerstwo Klimatu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nie-truje.pl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Polska Grupa Recyklingu PROEKO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postronienatury.pl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REKOPOL </a:t>
            </a:r>
            <a:r>
              <a:rPr lang="pl-PL">
                <a:solidFill>
                  <a:schemeClr val="accent1">
                    <a:lumMod val="75000"/>
                  </a:schemeClr>
                </a:solidFill>
              </a:rPr>
              <a:t>Organizacja Odzysku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Ulica Ekologiczna</a:t>
            </a:r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CA5CFBD-E3CC-67F6-0623-EE742F0DB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Część warsztatowa</a:t>
            </a:r>
            <a:endParaRPr lang="pl-PL" dirty="0">
              <a:latin typeface="Segoe Print" panose="02000600000000000000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26876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EEC37544-69B3-5B13-C70C-0436501D5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335393"/>
            <a:ext cx="1656184" cy="843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578" y="154798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Karton po mleku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217081"/>
            <a:ext cx="5531768" cy="36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E02873E-65FC-756F-3C8A-0DDE1D3FC0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Stare opony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636912"/>
            <a:ext cx="5724128" cy="34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AD35C6D-CE36-06E6-8956-6ECDCAC4A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Przeterminowane lekarstwa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13" y="2420888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4AB55AD-26AD-C46B-A568-4EBD38D23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7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Słoiki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146" name="Picture 2" descr="Jak przygotować słoiki na przetwory? - Beszamel.s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AF18989-64E5-111B-29BC-060509330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1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1">
            <a:off x="4938253" y="4149373"/>
            <a:ext cx="2110427" cy="22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23329" y="250458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763687" y="4797152"/>
            <a:ext cx="2798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Segoe Print" panose="02000600000000000000" pitchFamily="2" charset="0"/>
              </a:rPr>
              <a:t>Małymi kroczkami możemy osiągnąć duże efekty!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65260EC-F367-56B4-1D4D-6552237D1D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44624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4" y="178349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Niepotrzebna, stara książka</a:t>
            </a:r>
          </a:p>
          <a:p>
            <a:pPr marL="0" indent="0" algn="ctr">
              <a:buNone/>
            </a:pPr>
            <a:endParaRPr lang="pl-PL" sz="3600" dirty="0">
              <a:latin typeface="DuperPro-Bold" panose="04010805020101010101" pitchFamily="82" charset="-1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37248"/>
            <a:ext cx="4490963" cy="33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B370350A-4484-EEB3-A047-8AF6982B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Skoszona trawa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855940" cy="306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3651AB6-0275-C591-65E1-706193D31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3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2717" y="152792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Zużyty pampers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7170" name="Picture 2" descr="Renewi Joins Forces with Essity on Nappy Recycling in Netherlands | Waste  Management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327738" cy="34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86A6292-7633-DBFC-810A-11C0620CA1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188640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5" y="250357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4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1836" y="315659"/>
            <a:ext cx="5184576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Dziękujmy </a:t>
            </a:r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za uwagę!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78795" y="4010629"/>
            <a:ext cx="5356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600" dirty="0"/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2A28AC8-A42B-19B7-B432-AD975763E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28074"/>
            <a:ext cx="8994647" cy="8838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2CCC7B9-D93F-C3D1-1B0A-524C3D80AA4C}"/>
              </a:ext>
            </a:extLst>
          </p:cNvPr>
          <p:cNvSpPr txBox="1"/>
          <p:nvPr/>
        </p:nvSpPr>
        <p:spPr>
          <a:xfrm>
            <a:off x="179513" y="6034909"/>
            <a:ext cx="8712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Kompleksowa kampania edukacyjna i informacyjna Związku Międzygminnego „Czysty Region" w zakresie gospodarowania odpadami, </a:t>
            </a:r>
            <a:endParaRPr lang="pl-PL" sz="1200" b="1" dirty="0" smtClean="0">
              <a:effectLst/>
              <a:latin typeface="Segoe UI Light" panose="020B05020402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200" b="1" dirty="0" smtClean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</a:t>
            </a:r>
            <a:r>
              <a:rPr lang="pl-PL" sz="1200" b="1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nazwą: „Odpady jako cenny surowiec"</a:t>
            </a:r>
            <a:endParaRPr lang="pl-PL" sz="1600" dirty="0">
              <a:effectLst/>
              <a:latin typeface="Segoe UI Light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pl-PL" sz="1200" dirty="0">
                <a:effectLst/>
                <a:latin typeface="Segoe UI Light" panose="020B0502040204020203" pitchFamily="34" charset="0"/>
                <a:ea typeface="Calibri" panose="020F0502020204030204" pitchFamily="34" charset="0"/>
              </a:rPr>
              <a:t>Nr </a:t>
            </a:r>
            <a:r>
              <a:rPr lang="pl-PL" sz="1200" dirty="0" smtClean="0">
                <a:effectLst/>
                <a:latin typeface="Segoe UI Light" panose="020B0502040204020203" pitchFamily="34" charset="0"/>
                <a:ea typeface="Calibri" panose="020F0502020204030204" pitchFamily="34" charset="0"/>
              </a:rPr>
              <a:t>umowy o dofinansowanie: </a:t>
            </a:r>
            <a:r>
              <a:rPr lang="pl-PL" sz="1200" dirty="0">
                <a:effectLst/>
                <a:latin typeface="Segoe UI Light" panose="020B0502040204020203" pitchFamily="34" charset="0"/>
                <a:ea typeface="Calibri" panose="020F0502020204030204" pitchFamily="34" charset="0"/>
              </a:rPr>
              <a:t>RPOP.05.02.00-16-0018/17-00</a:t>
            </a:r>
            <a:endParaRPr lang="pl-PL" sz="1600" dirty="0">
              <a:effectLst/>
              <a:latin typeface="Segoe UI Light" panose="020B0502040204020203" pitchFamily="34" charset="0"/>
              <a:ea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517251A-92DC-B73B-7FFF-9F0F50B5D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2724288" y="2733907"/>
            <a:ext cx="4039672" cy="205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798528" y="2258169"/>
            <a:ext cx="761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rgbClr val="0070C0"/>
                </a:solidFill>
                <a:latin typeface="Segoe UI Light" panose="020B0502040204020203" pitchFamily="34" charset="0"/>
              </a:rPr>
              <a:t>Materiał opracowany na zlecenie Związku Międzygminnego „Czysty Region” w ramach programu:</a:t>
            </a:r>
            <a:endParaRPr lang="pl-PL" sz="1400" b="1" dirty="0">
              <a:solidFill>
                <a:srgbClr val="0070C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66" y="1144408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950" y="1466273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To substancje lub przedmioty, których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się pozbywamy.</a:t>
            </a:r>
          </a:p>
          <a:p>
            <a:pPr marL="0" indent="0" algn="just"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309565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Czym są ODPADY 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1" y="1323240"/>
            <a:ext cx="3561209" cy="20598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8002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90100"/>
            <a:ext cx="1308348" cy="15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4" y="3393442"/>
            <a:ext cx="1552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285202" y="5488716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5188330" y="342515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9173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1918784" y="4635960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1131">
            <a:off x="5682934" y="5147373"/>
            <a:ext cx="1301852" cy="14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A16EC323-FF28-E73F-F438-10C07E0E29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17362" y="158682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90" y="158682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318781" y="404255"/>
            <a:ext cx="663031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Ile odpadów produkujemy </a:t>
            </a:r>
            <a:b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b="1" dirty="0">
                <a:solidFill>
                  <a:srgbClr val="0070C0"/>
                </a:solidFill>
                <a:latin typeface="Segoe Print" panose="02000600000000000000" pitchFamily="2" charset="0"/>
              </a:rPr>
              <a:t>w naszych domach w ciągu roku?</a:t>
            </a:r>
          </a:p>
        </p:txBody>
      </p:sp>
      <p:sp>
        <p:nvSpPr>
          <p:cNvPr id="7" name="Elipsa 6"/>
          <p:cNvSpPr/>
          <p:nvPr/>
        </p:nvSpPr>
        <p:spPr>
          <a:xfrm>
            <a:off x="5436096" y="2287825"/>
            <a:ext cx="1990383" cy="12464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Segoe Print" panose="02000600000000000000" pitchFamily="2" charset="0"/>
              </a:rPr>
              <a:t>450 </a:t>
            </a:r>
            <a:r>
              <a:rPr lang="pl-PL" sz="2400" b="1" dirty="0">
                <a:latin typeface="Segoe Print" panose="02000600000000000000" pitchFamily="2" charset="0"/>
              </a:rPr>
              <a:t>kg</a:t>
            </a:r>
          </a:p>
        </p:txBody>
      </p:sp>
      <p:pic>
        <p:nvPicPr>
          <p:cNvPr id="1026" name="Picture 2" descr="GOAP Bioodpady – Zaczynamy zbierać odpady biodegradowalne do brązowych  pojemnikó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" y="1484784"/>
            <a:ext cx="4529170" cy="45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załka w prawo 1"/>
          <p:cNvSpPr/>
          <p:nvPr/>
        </p:nvSpPr>
        <p:spPr>
          <a:xfrm>
            <a:off x="4427984" y="2729877"/>
            <a:ext cx="864096" cy="483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5400000">
            <a:off x="6133550" y="3805328"/>
            <a:ext cx="595474" cy="483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09" y="4826381"/>
            <a:ext cx="1551626" cy="17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722479" y="5157192"/>
            <a:ext cx="1467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130 x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8793E48-0327-E044-1D1B-541DFCD33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7092280" y="204947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95485"/>
            <a:ext cx="867920" cy="8671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2" y="4690812"/>
            <a:ext cx="803418" cy="9142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96" y="4622294"/>
            <a:ext cx="867429" cy="98275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" y="4705721"/>
            <a:ext cx="791710" cy="90294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55649" y="5157768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b="1" dirty="0" smtClean="0">
                <a:solidFill>
                  <a:schemeClr val="bg1"/>
                </a:solidFill>
              </a:rPr>
              <a:t>PAPIER</a:t>
            </a:r>
            <a:endParaRPr lang="pl-PL" sz="1050" b="1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035478" y="5165462"/>
            <a:ext cx="535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b="1" dirty="0" smtClean="0">
                <a:solidFill>
                  <a:schemeClr val="bg1"/>
                </a:solidFill>
              </a:rPr>
              <a:t>SZKŁO</a:t>
            </a:r>
            <a:endParaRPr lang="pl-PL" sz="1050" b="1" dirty="0">
              <a:solidFill>
                <a:schemeClr val="bg1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746443" y="5047754"/>
            <a:ext cx="8611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900" b="1" dirty="0" smtClean="0">
                <a:solidFill>
                  <a:schemeClr val="bg1"/>
                </a:solidFill>
              </a:rPr>
              <a:t>METALE </a:t>
            </a:r>
          </a:p>
          <a:p>
            <a:pPr algn="ctr"/>
            <a:r>
              <a:rPr lang="pl-PL" sz="900" b="1" dirty="0" smtClean="0">
                <a:solidFill>
                  <a:schemeClr val="bg1"/>
                </a:solidFill>
              </a:rPr>
              <a:t>I TWORZYWA </a:t>
            </a:r>
          </a:p>
          <a:p>
            <a:pPr algn="ctr"/>
            <a:r>
              <a:rPr lang="pl-PL" sz="900" b="1" dirty="0" smtClean="0">
                <a:solidFill>
                  <a:schemeClr val="bg1"/>
                </a:solidFill>
              </a:rPr>
              <a:t>SZTUCZNE</a:t>
            </a:r>
            <a:endParaRPr lang="pl-P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21" y="5373181"/>
            <a:ext cx="3543300" cy="8001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5" y="4083918"/>
            <a:ext cx="4486275" cy="85725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8" y="4915981"/>
            <a:ext cx="4037280" cy="57851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325678"/>
            <a:ext cx="4517430" cy="8365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2042" y="136916"/>
            <a:ext cx="9144000" cy="114300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Hierarchia  sposobów </a:t>
            </a:r>
            <a:b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pl-PL" sz="3200" b="1" dirty="0">
                <a:solidFill>
                  <a:srgbClr val="0070C0"/>
                </a:solidFill>
                <a:latin typeface="Segoe Print" panose="02000600000000000000" pitchFamily="2" charset="0"/>
              </a:rPr>
              <a:t>postępowania z odpadami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147" y="2553478"/>
            <a:ext cx="5991225" cy="84772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479" y="2021796"/>
            <a:ext cx="4261458" cy="547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85" y="1208768"/>
            <a:ext cx="6019800" cy="8763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06542" y="3906281"/>
            <a:ext cx="1164994" cy="1083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9"/>
          <a:srcRect t="9126"/>
          <a:stretch/>
        </p:blipFill>
        <p:spPr>
          <a:xfrm>
            <a:off x="4351894" y="6093296"/>
            <a:ext cx="3532474" cy="7325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FE6F657E-334C-7298-B5AA-DF825BE25E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5180605" y="4173403"/>
            <a:ext cx="2396657" cy="1221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24" y="178349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" y="1173476"/>
            <a:ext cx="9142857" cy="4761905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907704" y="-21717"/>
            <a:ext cx="569380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Cykl życia odpadów</a:t>
            </a:r>
          </a:p>
        </p:txBody>
      </p:sp>
      <p:sp>
        <p:nvSpPr>
          <p:cNvPr id="17" name="Elipsa 16"/>
          <p:cNvSpPr/>
          <p:nvPr/>
        </p:nvSpPr>
        <p:spPr>
          <a:xfrm>
            <a:off x="6386259" y="1103877"/>
            <a:ext cx="286626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3355904" y="2708417"/>
            <a:ext cx="2728264" cy="1440663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1964093" y="881658"/>
            <a:ext cx="3053684" cy="1899270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Elipsa 19"/>
          <p:cNvSpPr/>
          <p:nvPr/>
        </p:nvSpPr>
        <p:spPr>
          <a:xfrm>
            <a:off x="6276856" y="2861631"/>
            <a:ext cx="1895544" cy="157548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1310082" y="2922499"/>
            <a:ext cx="200291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25165" y="4198816"/>
            <a:ext cx="1478507" cy="1246408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-186911" y="2514709"/>
            <a:ext cx="1844225" cy="1490355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552972" y="6884160"/>
            <a:ext cx="2728264" cy="50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Elipsa 21"/>
          <p:cNvSpPr/>
          <p:nvPr/>
        </p:nvSpPr>
        <p:spPr>
          <a:xfrm>
            <a:off x="1371847" y="4812662"/>
            <a:ext cx="264343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Elipsa 20"/>
          <p:cNvSpPr/>
          <p:nvPr/>
        </p:nvSpPr>
        <p:spPr>
          <a:xfrm>
            <a:off x="5362326" y="4200221"/>
            <a:ext cx="383782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="" xmlns:a16="http://schemas.microsoft.com/office/drawing/2014/main" id="{0978BEC3-BCE3-4329-A876-46401516B1CE}"/>
              </a:ext>
            </a:extLst>
          </p:cNvPr>
          <p:cNvSpPr/>
          <p:nvPr/>
        </p:nvSpPr>
        <p:spPr>
          <a:xfrm>
            <a:off x="2323506" y="6554386"/>
            <a:ext cx="2728264" cy="3798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89654F09-6F22-4E75-A450-3E03B6BBDD91}"/>
              </a:ext>
            </a:extLst>
          </p:cNvPr>
          <p:cNvSpPr/>
          <p:nvPr/>
        </p:nvSpPr>
        <p:spPr>
          <a:xfrm>
            <a:off x="8532440" y="3452957"/>
            <a:ext cx="288172" cy="120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C4E1373-11E2-8E5D-DB7A-D8C19BB57A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47623" y="101605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8172400" y="52989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93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206732" y="1021373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70C0"/>
                </a:solidFill>
                <a:latin typeface="Segoe Print" panose="02000600000000000000" pitchFamily="2" charset="0"/>
              </a:rPr>
              <a:t>WSZYSCY MUSIMY SEGREGOWAĆ!!!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9B9F14B-C19C-EDCB-4280-EC1890E7B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43508" y="5609821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687445" cy="316835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33256"/>
            <a:ext cx="867920" cy="8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88" y="5556451"/>
            <a:ext cx="3314723" cy="12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" y="1251457"/>
            <a:ext cx="35242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4750902" y="272598"/>
            <a:ext cx="1650195" cy="141873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78" y="2132856"/>
            <a:ext cx="2160240" cy="300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"/>
          <a:stretch/>
        </p:blipFill>
        <p:spPr bwMode="auto">
          <a:xfrm>
            <a:off x="6214099" y="1412776"/>
            <a:ext cx="2200371" cy="16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74" y="4725144"/>
            <a:ext cx="1206098" cy="10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"/>
          <a:stretch/>
        </p:blipFill>
        <p:spPr bwMode="auto">
          <a:xfrm>
            <a:off x="6134782" y="4029874"/>
            <a:ext cx="1041467" cy="118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7544" y="29943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PLASTIK I METALE</a:t>
            </a:r>
            <a:endParaRPr lang="pl-PL" sz="3200" b="1" dirty="0">
              <a:solidFill>
                <a:srgbClr val="FFC000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9E18A84-878D-0481-A8CC-0AAA7D8826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7021950" y="133105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trzałka w prawo 4"/>
          <p:cNvSpPr/>
          <p:nvPr/>
        </p:nvSpPr>
        <p:spPr>
          <a:xfrm>
            <a:off x="4240917" y="5938587"/>
            <a:ext cx="936104" cy="576064"/>
          </a:xfrm>
          <a:prstGeom prst="rightArrow">
            <a:avLst/>
          </a:prstGeom>
          <a:solidFill>
            <a:srgbClr val="EEC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53" y="2764561"/>
            <a:ext cx="1479809" cy="12215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55" y="4047418"/>
            <a:ext cx="521208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29062</TotalTime>
  <Words>338</Words>
  <Application>Microsoft Office PowerPoint</Application>
  <PresentationFormat>Pokaz na ekranie (4:3)</PresentationFormat>
  <Paragraphs>100</Paragraphs>
  <Slides>33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DuperPro-Bold</vt:lpstr>
      <vt:lpstr>Segoe Print</vt:lpstr>
      <vt:lpstr>Segoe UI Light</vt:lpstr>
      <vt:lpstr>Motyw pakietu Office</vt:lpstr>
      <vt:lpstr>Prezentacja programu PowerPoint</vt:lpstr>
      <vt:lpstr>Prezentacja programu PowerPoint</vt:lpstr>
      <vt:lpstr>Prezentacja programu PowerPoint</vt:lpstr>
      <vt:lpstr>Czym są ODPADY ?</vt:lpstr>
      <vt:lpstr>Prezentacja programu PowerPoint</vt:lpstr>
      <vt:lpstr>Hierarchia  sposobów  postępowania z odpadami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Kompostowanie</vt:lpstr>
      <vt:lpstr>Prezentacja programu PowerPoint</vt:lpstr>
      <vt:lpstr>Prezentacja programu PowerPoint</vt:lpstr>
      <vt:lpstr>Odpady problemowe, niebezpieczne?</vt:lpstr>
      <vt:lpstr>Prezentacja programu PowerPoint</vt:lpstr>
      <vt:lpstr>Jakie odpady?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Część warsztatowa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dla PSZOK, punktów napraw i ponownego użycia – na podstawie opracowania stworzonego  dla  Ministerstwa Środowiska</dc:title>
  <dc:creator>Ekorum</dc:creator>
  <cp:lastModifiedBy>Anna Piróg</cp:lastModifiedBy>
  <cp:revision>347</cp:revision>
  <dcterms:created xsi:type="dcterms:W3CDTF">2018-03-05T08:32:47Z</dcterms:created>
  <dcterms:modified xsi:type="dcterms:W3CDTF">2023-09-25T14:16:28Z</dcterms:modified>
</cp:coreProperties>
</file>