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A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3B6A1E56-F7E9-90E7-70F5-5A47FFF1E4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="" xmlns:a16="http://schemas.microsoft.com/office/drawing/2014/main" id="{2DCE6E45-A3F2-9C5A-22A3-7999E5673C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A6137A93-BDB2-E1EE-A5B3-997687EC3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436D-ACF5-4EAA-9543-74399C10F8D4}" type="datetimeFigureOut">
              <a:rPr lang="pl-PL" smtClean="0"/>
              <a:t>2023-09-25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6AAEE8F1-57D3-3BB0-4BC9-FA9ED2050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77C12274-7756-AE29-F039-A730B7083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72CE0-B5AE-4E2E-AB10-21597EB6AE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30247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09950975-BE89-48DF-2AF5-8DC150735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E3C6F5AF-83C5-3BD2-1F90-32B980249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FD22357A-1E36-E351-D8DA-D723D1B61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436D-ACF5-4EAA-9543-74399C10F8D4}" type="datetimeFigureOut">
              <a:rPr lang="pl-PL" smtClean="0"/>
              <a:t>2023-09-25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AE0A16FD-FFF9-A507-1F6A-75916CE5B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3EABFD19-583F-5CEF-BB39-C4D413D5E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72CE0-B5AE-4E2E-AB10-21597EB6AE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2179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CD7F1D50-2A03-C69D-DB75-C186B43B2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4EE5DB5B-D359-221E-626C-1494A1966F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081B7555-7A81-DEE1-A0A2-584206EBA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436D-ACF5-4EAA-9543-74399C10F8D4}" type="datetimeFigureOut">
              <a:rPr lang="pl-PL" smtClean="0"/>
              <a:t>2023-09-25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E42EAB49-F84A-0B23-869C-BEA1F3E49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857DDC4D-56DB-EF9A-4824-D8629458D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72CE0-B5AE-4E2E-AB10-21597EB6AE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6782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F38CCD1D-2604-F81D-DD7B-90E5D7B61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A8C9C8BA-08B4-2213-046C-86C879BDAE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86BB97D2-AD78-88C8-01AF-AAE3191E42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="" xmlns:a16="http://schemas.microsoft.com/office/drawing/2014/main" id="{E27790DA-321F-0899-D82E-FF013637F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436D-ACF5-4EAA-9543-74399C10F8D4}" type="datetimeFigureOut">
              <a:rPr lang="pl-PL" smtClean="0"/>
              <a:t>2023-09-25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="" xmlns:a16="http://schemas.microsoft.com/office/drawing/2014/main" id="{45D81991-6493-0BF4-8C76-AA3CA6E84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="" xmlns:a16="http://schemas.microsoft.com/office/drawing/2014/main" id="{E2EFADE7-966C-A9B3-43F3-A5471DC14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72CE0-B5AE-4E2E-AB10-21597EB6AE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8165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4FB47E5D-A5F1-17D0-AC47-EDBDD18A8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82C680AB-5DA7-70C2-BADB-7323FDFED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6BF6F76F-C4D7-43AA-FF17-9347195443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="" xmlns:a16="http://schemas.microsoft.com/office/drawing/2014/main" id="{C0CFA248-553B-E1F5-CC22-1ECE40440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0155281D-C2B8-40BC-D138-B567EDE780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="" xmlns:a16="http://schemas.microsoft.com/office/drawing/2014/main" id="{F5DD5E84-A44C-7E1E-04E4-997A83025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436D-ACF5-4EAA-9543-74399C10F8D4}" type="datetimeFigureOut">
              <a:rPr lang="pl-PL" smtClean="0"/>
              <a:t>2023-09-25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="" xmlns:a16="http://schemas.microsoft.com/office/drawing/2014/main" id="{BD8A3CD4-1051-45A7-9E6F-9BDA368F1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="" xmlns:a16="http://schemas.microsoft.com/office/drawing/2014/main" id="{33B74E3C-8BFE-92F0-7D54-C3AD1DC4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72CE0-B5AE-4E2E-AB10-21597EB6AE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9165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81F79EED-CA80-69BA-ED98-5320FC5A5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="" xmlns:a16="http://schemas.microsoft.com/office/drawing/2014/main" id="{311C942B-71C0-75BE-4721-EE1B5F041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436D-ACF5-4EAA-9543-74399C10F8D4}" type="datetimeFigureOut">
              <a:rPr lang="pl-PL" smtClean="0"/>
              <a:t>2023-09-25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="" xmlns:a16="http://schemas.microsoft.com/office/drawing/2014/main" id="{3F3B84B0-E9FD-D71E-426D-41FB2EB89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="" xmlns:a16="http://schemas.microsoft.com/office/drawing/2014/main" id="{B34A5C60-0FFB-FADA-6149-E6EE56F13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72CE0-B5AE-4E2E-AB10-21597EB6AE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65834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="" xmlns:a16="http://schemas.microsoft.com/office/drawing/2014/main" id="{19DE5B6E-942A-935B-4FF2-EA7B009FF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436D-ACF5-4EAA-9543-74399C10F8D4}" type="datetimeFigureOut">
              <a:rPr lang="pl-PL" smtClean="0"/>
              <a:t>2023-09-25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="" xmlns:a16="http://schemas.microsoft.com/office/drawing/2014/main" id="{EB681A60-BC99-C8F6-0280-DFEEA14FF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="" xmlns:a16="http://schemas.microsoft.com/office/drawing/2014/main" id="{A0B3A8E1-EE0E-8F19-BE77-CF753017A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72CE0-B5AE-4E2E-AB10-21597EB6AE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2053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C28DA2BB-AAA7-D082-73DD-1729E1807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BEB382A7-E71C-F2D9-E50F-4D2D57C49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="" xmlns:a16="http://schemas.microsoft.com/office/drawing/2014/main" id="{DA8EC433-FACC-C158-96CF-CB29CA9B90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="" xmlns:a16="http://schemas.microsoft.com/office/drawing/2014/main" id="{D8D33F2A-16D8-3632-25B5-413C066FB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436D-ACF5-4EAA-9543-74399C10F8D4}" type="datetimeFigureOut">
              <a:rPr lang="pl-PL" smtClean="0"/>
              <a:t>2023-09-25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="" xmlns:a16="http://schemas.microsoft.com/office/drawing/2014/main" id="{AAD2E330-287B-BB68-0DD5-5AF7E15BB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="" xmlns:a16="http://schemas.microsoft.com/office/drawing/2014/main" id="{E1C7A96C-39DD-9425-0BBC-E83A084AA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72CE0-B5AE-4E2E-AB10-21597EB6AE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9332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0C0388DF-48FF-4256-74B1-8B678392D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="" xmlns:a16="http://schemas.microsoft.com/office/drawing/2014/main" id="{079EF75C-1E26-A9B9-F709-8FFA8F065A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="" xmlns:a16="http://schemas.microsoft.com/office/drawing/2014/main" id="{9959C3D6-1474-0E84-C624-FBC2FE0B24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="" xmlns:a16="http://schemas.microsoft.com/office/drawing/2014/main" id="{0CBAE0F2-F06C-1280-0A9E-23F40E906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436D-ACF5-4EAA-9543-74399C10F8D4}" type="datetimeFigureOut">
              <a:rPr lang="pl-PL" smtClean="0"/>
              <a:t>2023-09-25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="" xmlns:a16="http://schemas.microsoft.com/office/drawing/2014/main" id="{484EC72F-673D-AB9F-3833-D63B8EC58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="" xmlns:a16="http://schemas.microsoft.com/office/drawing/2014/main" id="{D0BF7228-6BE9-A34A-9EE3-DEBED0066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72CE0-B5AE-4E2E-AB10-21597EB6AE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38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C3D836CF-2767-C9B0-9C4C-FA8F9214E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="" xmlns:a16="http://schemas.microsoft.com/office/drawing/2014/main" id="{3C482C2E-52E0-9B0A-6007-1F7099924E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BC49D92A-A7C5-FD7B-781A-098285420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436D-ACF5-4EAA-9543-74399C10F8D4}" type="datetimeFigureOut">
              <a:rPr lang="pl-PL" smtClean="0"/>
              <a:t>2023-09-25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86B25080-6B06-6D4F-EBA7-3C166DDBB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9097DE87-3CB9-24EE-1F79-3DAC20528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72CE0-B5AE-4E2E-AB10-21597EB6AE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3651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="" xmlns:a16="http://schemas.microsoft.com/office/drawing/2014/main" id="{673E1DD9-597C-54EF-A0C3-0FC7C4F8B4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="" xmlns:a16="http://schemas.microsoft.com/office/drawing/2014/main" id="{91FAD232-33F7-3080-FDC8-EC5A8AA459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285B6D38-1FF0-15A5-0FB8-F9A08E0B7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8436D-ACF5-4EAA-9543-74399C10F8D4}" type="datetimeFigureOut">
              <a:rPr lang="pl-PL" smtClean="0"/>
              <a:t>2023-09-25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68DC4B06-9CBA-63A5-E951-8A8B444EE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383029DC-CC6B-1325-81D6-A6DF58C2C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72CE0-B5AE-4E2E-AB10-21597EB6AE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692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="" xmlns:a16="http://schemas.microsoft.com/office/drawing/2014/main" id="{9A4C1E77-A6BB-939D-336C-EA8C7EC2D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8E1F6355-B575-FC94-E3A7-1F555B0F06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16FB2D83-3265-B5EB-71E6-E22A5A7A39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8436D-ACF5-4EAA-9543-74399C10F8D4}" type="datetimeFigureOut">
              <a:rPr lang="pl-PL" smtClean="0"/>
              <a:t>2023-09-25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8A5F1292-BE49-4A84-5841-EE895937EE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A65FBA88-774C-922D-B3CA-65B468B317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72CE0-B5AE-4E2E-AB10-21597EB6AE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3779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microsoft.com/office/2007/relationships/hdphoto" Target="../media/hdphoto2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gif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2.gif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gif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gif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gif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gif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openxmlformats.org/officeDocument/2006/relationships/image" Target="../media/image6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tekst, tablica suchościerna&#10;&#10;Opis wygenerowany automatycznie">
            <a:extLst>
              <a:ext uri="{FF2B5EF4-FFF2-40B4-BE49-F238E27FC236}">
                <a16:creationId xmlns="" xmlns:a16="http://schemas.microsoft.com/office/drawing/2014/main" id="{70C830FE-E2A2-F13B-7370-EC88EE7F2B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089" y="193081"/>
            <a:ext cx="5917664" cy="5435373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="" xmlns:a16="http://schemas.microsoft.com/office/drawing/2014/main" id="{74D7CD6B-DF89-E4F4-CE7B-8EBBF204B4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73" y="353393"/>
            <a:ext cx="3000012" cy="1004887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="" xmlns:a16="http://schemas.microsoft.com/office/drawing/2014/main" id="{1EE07EF4-932C-4C44-A0A3-F72FE389426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718973" y="2706158"/>
            <a:ext cx="4675337" cy="23821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A96A450B-802F-3568-4132-E21CE352C6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959" y="5515520"/>
            <a:ext cx="11640058" cy="11438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8371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66C061A5-5983-EB40-090A-CCF103F06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890" y="943196"/>
            <a:ext cx="9228435" cy="5618673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="" xmlns:a16="http://schemas.microsoft.com/office/drawing/2014/main" id="{905B910A-9109-5A91-908B-08F28066B4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853" t="21566" b="16867"/>
          <a:stretch/>
        </p:blipFill>
        <p:spPr>
          <a:xfrm>
            <a:off x="3348096" y="2518118"/>
            <a:ext cx="6916150" cy="398885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07" y="201477"/>
            <a:ext cx="917014" cy="91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32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86E4A01C-6110-39B1-D0C9-364D188B536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6608" y="1203521"/>
            <a:ext cx="4940390" cy="3345056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="" xmlns:a16="http://schemas.microsoft.com/office/drawing/2014/main" id="{2E3912E7-E2C3-3175-25D0-7A40B406D6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105" y="1203522"/>
            <a:ext cx="4898551" cy="3345442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81AC0734-460D-FD10-E499-791A1A34EF5D}"/>
              </a:ext>
            </a:extLst>
          </p:cNvPr>
          <p:cNvSpPr txBox="1"/>
          <p:nvPr/>
        </p:nvSpPr>
        <p:spPr>
          <a:xfrm>
            <a:off x="4132730" y="185507"/>
            <a:ext cx="35814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400" b="1" dirty="0">
                <a:solidFill>
                  <a:srgbClr val="00B050"/>
                </a:solidFill>
                <a:cs typeface="Dreaming Outloud Pro" panose="020B0604020202020204" pitchFamily="66" charset="0"/>
              </a:rPr>
              <a:t>Co wybierasz?</a:t>
            </a:r>
          </a:p>
        </p:txBody>
      </p:sp>
      <p:sp>
        <p:nvSpPr>
          <p:cNvPr id="7" name="Mnożenie 6">
            <a:extLst>
              <a:ext uri="{FF2B5EF4-FFF2-40B4-BE49-F238E27FC236}">
                <a16:creationId xmlns="" xmlns:a16="http://schemas.microsoft.com/office/drawing/2014/main" id="{D2FD650C-54BE-DC97-7750-BEFE266011B4}"/>
              </a:ext>
            </a:extLst>
          </p:cNvPr>
          <p:cNvSpPr/>
          <p:nvPr/>
        </p:nvSpPr>
        <p:spPr>
          <a:xfrm>
            <a:off x="2020243" y="1443139"/>
            <a:ext cx="3852727" cy="2904011"/>
          </a:xfrm>
          <a:prstGeom prst="mathMultiply">
            <a:avLst>
              <a:gd name="adj1" fmla="val 1318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="" xmlns:a16="http://schemas.microsoft.com/office/drawing/2014/main" id="{1310080D-8AB2-EE9F-8CD4-234FB0C2A77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42529" l="0" r="495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181" b="54981"/>
          <a:stretch/>
        </p:blipFill>
        <p:spPr>
          <a:xfrm>
            <a:off x="10581280" y="3640563"/>
            <a:ext cx="821862" cy="706587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="" xmlns:a16="http://schemas.microsoft.com/office/drawing/2014/main" id="{CCB4EB5F-0D40-AF91-2DC2-4AD9F690D83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46552" l="52464" r="965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819" r="4010" b="54598"/>
          <a:stretch/>
        </p:blipFill>
        <p:spPr>
          <a:xfrm>
            <a:off x="1405654" y="3717618"/>
            <a:ext cx="648073" cy="687492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="" xmlns:a16="http://schemas.microsoft.com/office/drawing/2014/main" id="{FDD131A7-C89C-37C6-8AF9-2899BE83A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061">
            <a:off x="7902141" y="4812125"/>
            <a:ext cx="1733894" cy="1866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ole tekstowe 10">
            <a:extLst>
              <a:ext uri="{FF2B5EF4-FFF2-40B4-BE49-F238E27FC236}">
                <a16:creationId xmlns="" xmlns:a16="http://schemas.microsoft.com/office/drawing/2014/main" id="{EAA8820E-B37C-D71F-F20F-31C43A91D97E}"/>
              </a:ext>
            </a:extLst>
          </p:cNvPr>
          <p:cNvSpPr txBox="1"/>
          <p:nvPr/>
        </p:nvSpPr>
        <p:spPr>
          <a:xfrm>
            <a:off x="4132730" y="5226176"/>
            <a:ext cx="44702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rgbClr val="00B050"/>
                </a:solidFill>
              </a:rPr>
              <a:t>Małymi kroczkami możemy osiągnąć duże efekty!</a:t>
            </a: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94" y="163025"/>
            <a:ext cx="917014" cy="91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12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0966" y="408872"/>
            <a:ext cx="3470081" cy="4710494"/>
          </a:xfrm>
          <a:prstGeom prst="rect">
            <a:avLst/>
          </a:prstGeom>
        </p:spPr>
      </p:pic>
      <p:sp>
        <p:nvSpPr>
          <p:cNvPr id="5" name="Symbol zastępczy zawartości 2">
            <a:extLst>
              <a:ext uri="{FF2B5EF4-FFF2-40B4-BE49-F238E27FC236}">
                <a16:creationId xmlns="" xmlns:a16="http://schemas.microsoft.com/office/drawing/2014/main" id="{0B6BDE43-ADC2-4EBC-1DF0-FD73C9A21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101" y="1612634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pl-PL" sz="2400" b="1" dirty="0">
                <a:solidFill>
                  <a:srgbClr val="00B050"/>
                </a:solidFill>
              </a:rPr>
              <a:t>To </a:t>
            </a:r>
            <a:r>
              <a:rPr lang="pl-PL" sz="2400" b="1" dirty="0" smtClean="0">
                <a:solidFill>
                  <a:srgbClr val="00B050"/>
                </a:solidFill>
              </a:rPr>
              <a:t>wszystkie substancje </a:t>
            </a:r>
            <a:r>
              <a:rPr lang="pl-PL" sz="2400" b="1" dirty="0">
                <a:solidFill>
                  <a:srgbClr val="00B050"/>
                </a:solidFill>
              </a:rPr>
              <a:t>lub przedmioty, których</a:t>
            </a:r>
          </a:p>
          <a:p>
            <a:pPr marL="0" indent="0" algn="just">
              <a:buNone/>
            </a:pPr>
            <a:r>
              <a:rPr lang="pl-PL" sz="2400" b="1" dirty="0">
                <a:solidFill>
                  <a:srgbClr val="00B050"/>
                </a:solidFill>
              </a:rPr>
              <a:t>się pozbywamy.</a:t>
            </a:r>
          </a:p>
          <a:p>
            <a:pPr marL="0" indent="0" algn="just">
              <a:buNone/>
            </a:pPr>
            <a:endParaRPr lang="pl-PL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ytuł 1">
            <a:extLst>
              <a:ext uri="{FF2B5EF4-FFF2-40B4-BE49-F238E27FC236}">
                <a16:creationId xmlns="" xmlns:a16="http://schemas.microsoft.com/office/drawing/2014/main" id="{8F9D2B75-4AA5-09CB-27AA-75982A2F1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356" y="202934"/>
            <a:ext cx="4657610" cy="1143000"/>
          </a:xfrm>
        </p:spPr>
        <p:txBody>
          <a:bodyPr/>
          <a:lstStyle/>
          <a:p>
            <a:pPr algn="r"/>
            <a:r>
              <a:rPr lang="pl-PL" b="1" dirty="0">
                <a:solidFill>
                  <a:srgbClr val="00B050"/>
                </a:solidFill>
                <a:latin typeface="+mn-lt"/>
              </a:rPr>
              <a:t>Czym są ODPADY ?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FF0E30DE-322C-9A58-2A4B-788B3B329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96" y="2764119"/>
            <a:ext cx="1800225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="" xmlns:a16="http://schemas.microsoft.com/office/drawing/2014/main" id="{104A6DA5-C293-17DA-D76F-D60465387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054" y="2856696"/>
            <a:ext cx="1308348" cy="1514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="" xmlns:a16="http://schemas.microsoft.com/office/drawing/2014/main" id="{5493A20B-7DF4-7D0B-E116-CC2FCD13A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568" y="3709196"/>
            <a:ext cx="15525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="" xmlns:a16="http://schemas.microsoft.com/office/drawing/2014/main" id="{AF3B363E-0703-15D1-6C49-E0BC66AAB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26343">
            <a:off x="1560062" y="5497650"/>
            <a:ext cx="987850" cy="1085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>
            <a:extLst>
              <a:ext uri="{FF2B5EF4-FFF2-40B4-BE49-F238E27FC236}">
                <a16:creationId xmlns="" xmlns:a16="http://schemas.microsoft.com/office/drawing/2014/main" id="{57ADA3FE-0F9C-835D-3628-BFF50DAC1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06033">
            <a:off x="7563355" y="4410293"/>
            <a:ext cx="1867060" cy="2070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8">
            <a:extLst>
              <a:ext uri="{FF2B5EF4-FFF2-40B4-BE49-F238E27FC236}">
                <a16:creationId xmlns="" xmlns:a16="http://schemas.microsoft.com/office/drawing/2014/main" id="{DAECA079-B748-0735-A3D1-344068B88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593" y="3125820"/>
            <a:ext cx="1738050" cy="1942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9">
            <a:extLst>
              <a:ext uri="{FF2B5EF4-FFF2-40B4-BE49-F238E27FC236}">
                <a16:creationId xmlns="" xmlns:a16="http://schemas.microsoft.com/office/drawing/2014/main" id="{E834CA31-9245-F642-45C9-258F19F42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3453">
            <a:off x="4044727" y="4782136"/>
            <a:ext cx="319087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>
            <a:extLst>
              <a:ext uri="{FF2B5EF4-FFF2-40B4-BE49-F238E27FC236}">
                <a16:creationId xmlns="" xmlns:a16="http://schemas.microsoft.com/office/drawing/2014/main" id="{824A1B98-8F58-768F-0DBA-271BD40C6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91131">
            <a:off x="10379967" y="5295969"/>
            <a:ext cx="1301852" cy="1489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Obraz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94" y="163025"/>
            <a:ext cx="917014" cy="91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534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="" xmlns:a16="http://schemas.microsoft.com/office/drawing/2014/main" id="{AA96EA71-0B5B-9050-BA10-35FDD374DD9B}"/>
              </a:ext>
            </a:extLst>
          </p:cNvPr>
          <p:cNvSpPr txBox="1">
            <a:spLocks/>
          </p:cNvSpPr>
          <p:nvPr/>
        </p:nvSpPr>
        <p:spPr>
          <a:xfrm>
            <a:off x="2173650" y="207629"/>
            <a:ext cx="8333648" cy="14136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 dirty="0">
                <a:solidFill>
                  <a:srgbClr val="00B050"/>
                </a:solidFill>
                <a:latin typeface="+mn-lt"/>
              </a:rPr>
              <a:t>Ile odpadów produkujemy </a:t>
            </a:r>
            <a:br>
              <a:rPr lang="pl-PL" b="1" dirty="0">
                <a:solidFill>
                  <a:srgbClr val="00B050"/>
                </a:solidFill>
                <a:latin typeface="+mn-lt"/>
              </a:rPr>
            </a:br>
            <a:r>
              <a:rPr lang="pl-PL" b="1" dirty="0">
                <a:solidFill>
                  <a:srgbClr val="00B050"/>
                </a:solidFill>
                <a:latin typeface="+mn-lt"/>
              </a:rPr>
              <a:t>w naszych domach w ciągu roku?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="" xmlns:a16="http://schemas.microsoft.com/office/drawing/2014/main" id="{D03C99F3-0280-8D41-05B7-B75EDA307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458" y="3319834"/>
            <a:ext cx="3456384" cy="3289409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="" xmlns:a16="http://schemas.microsoft.com/office/drawing/2014/main" id="{DE589DBA-01AF-725B-C176-468766BAFA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668" y="4363424"/>
            <a:ext cx="4013779" cy="252028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C803EA06-1775-959B-76EE-5D87EFCD12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7770" y="5151925"/>
            <a:ext cx="823900" cy="704892"/>
          </a:xfrm>
          <a:prstGeom prst="rect">
            <a:avLst/>
          </a:prstGeom>
        </p:spPr>
      </p:pic>
      <p:sp>
        <p:nvSpPr>
          <p:cNvPr id="8" name="Prostokąt 7">
            <a:extLst>
              <a:ext uri="{FF2B5EF4-FFF2-40B4-BE49-F238E27FC236}">
                <a16:creationId xmlns="" xmlns:a16="http://schemas.microsoft.com/office/drawing/2014/main" id="{0E638F3C-33E2-7882-4EBB-092612A35F0C}"/>
              </a:ext>
            </a:extLst>
          </p:cNvPr>
          <p:cNvSpPr/>
          <p:nvPr/>
        </p:nvSpPr>
        <p:spPr>
          <a:xfrm>
            <a:off x="7952803" y="3730057"/>
            <a:ext cx="2909066" cy="15081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l-PL" sz="4400" b="1" dirty="0">
                <a:solidFill>
                  <a:srgbClr val="00B050"/>
                </a:solidFill>
              </a:rPr>
              <a:t>2020</a:t>
            </a:r>
            <a:br>
              <a:rPr lang="pl-PL" sz="4400" b="1" dirty="0">
                <a:solidFill>
                  <a:srgbClr val="00B050"/>
                </a:solidFill>
              </a:rPr>
            </a:br>
            <a:r>
              <a:rPr lang="pl-PL" sz="2400" b="1" dirty="0">
                <a:solidFill>
                  <a:srgbClr val="00B050"/>
                </a:solidFill>
              </a:rPr>
              <a:t>boisk piłkarskich</a:t>
            </a:r>
          </a:p>
          <a:p>
            <a:pPr algn="r"/>
            <a:r>
              <a:rPr lang="pl-PL" sz="2400" b="1" dirty="0">
                <a:solidFill>
                  <a:srgbClr val="00B050"/>
                </a:solidFill>
              </a:rPr>
              <a:t>do wysokości bramki </a:t>
            </a:r>
          </a:p>
        </p:txBody>
      </p:sp>
      <p:sp>
        <p:nvSpPr>
          <p:cNvPr id="11" name="Prostokąt 10">
            <a:extLst>
              <a:ext uri="{FF2B5EF4-FFF2-40B4-BE49-F238E27FC236}">
                <a16:creationId xmlns="" xmlns:a16="http://schemas.microsoft.com/office/drawing/2014/main" id="{610D33E0-59D1-BF7B-52E9-C8A4587296F1}"/>
              </a:ext>
            </a:extLst>
          </p:cNvPr>
          <p:cNvSpPr/>
          <p:nvPr/>
        </p:nvSpPr>
        <p:spPr>
          <a:xfrm>
            <a:off x="3788096" y="3425196"/>
            <a:ext cx="34563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4400" b="1" dirty="0">
                <a:solidFill>
                  <a:srgbClr val="00B050"/>
                </a:solidFill>
              </a:rPr>
              <a:t>13,7 mln ton </a:t>
            </a:r>
            <a:br>
              <a:rPr lang="pl-PL" sz="4400" b="1" dirty="0">
                <a:solidFill>
                  <a:srgbClr val="00B050"/>
                </a:solidFill>
              </a:rPr>
            </a:br>
            <a:r>
              <a:rPr lang="pl-PL" sz="2800" b="1" dirty="0">
                <a:solidFill>
                  <a:srgbClr val="00B050"/>
                </a:solidFill>
              </a:rPr>
              <a:t>odpadów rocznie</a:t>
            </a:r>
          </a:p>
        </p:txBody>
      </p:sp>
      <p:sp>
        <p:nvSpPr>
          <p:cNvPr id="13" name="Strzałka w prawo 15">
            <a:extLst>
              <a:ext uri="{FF2B5EF4-FFF2-40B4-BE49-F238E27FC236}">
                <a16:creationId xmlns="" xmlns:a16="http://schemas.microsoft.com/office/drawing/2014/main" id="{AF2F2D85-1E74-1983-F33F-CFFA2CCF4EEA}"/>
              </a:ext>
            </a:extLst>
          </p:cNvPr>
          <p:cNvSpPr/>
          <p:nvPr/>
        </p:nvSpPr>
        <p:spPr>
          <a:xfrm>
            <a:off x="1305230" y="2253933"/>
            <a:ext cx="958711" cy="1792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ole tekstowe 13">
            <a:extLst>
              <a:ext uri="{FF2B5EF4-FFF2-40B4-BE49-F238E27FC236}">
                <a16:creationId xmlns="" xmlns:a16="http://schemas.microsoft.com/office/drawing/2014/main" id="{3E7A6281-D4AD-E4F9-974E-B79ECBB68324}"/>
              </a:ext>
            </a:extLst>
          </p:cNvPr>
          <p:cNvSpPr txBox="1"/>
          <p:nvPr/>
        </p:nvSpPr>
        <p:spPr>
          <a:xfrm>
            <a:off x="1110854" y="1870499"/>
            <a:ext cx="1336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/>
              <a:t>1 rok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="" xmlns:a16="http://schemas.microsoft.com/office/drawing/2014/main" id="{1225DCA0-AADC-10A3-F1C4-5B9D905662C0}"/>
              </a:ext>
            </a:extLst>
          </p:cNvPr>
          <p:cNvSpPr txBox="1"/>
          <p:nvPr/>
        </p:nvSpPr>
        <p:spPr>
          <a:xfrm>
            <a:off x="7025089" y="2010471"/>
            <a:ext cx="114326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400" b="1" dirty="0" smtClean="0">
                <a:solidFill>
                  <a:srgbClr val="00B050"/>
                </a:solidFill>
              </a:rPr>
              <a:t>65 </a:t>
            </a:r>
            <a:r>
              <a:rPr lang="pl-PL" sz="4400" b="1" dirty="0">
                <a:solidFill>
                  <a:srgbClr val="00B050"/>
                </a:solidFill>
              </a:rPr>
              <a:t>x</a:t>
            </a:r>
          </a:p>
        </p:txBody>
      </p:sp>
      <p:sp>
        <p:nvSpPr>
          <p:cNvPr id="18" name="Elipsa 6">
            <a:extLst>
              <a:ext uri="{FF2B5EF4-FFF2-40B4-BE49-F238E27FC236}">
                <a16:creationId xmlns="" xmlns:a16="http://schemas.microsoft.com/office/drawing/2014/main" id="{02E8CEE8-68E9-AF81-0397-E2A6B51614AF}"/>
              </a:ext>
            </a:extLst>
          </p:cNvPr>
          <p:cNvSpPr/>
          <p:nvPr/>
        </p:nvSpPr>
        <p:spPr>
          <a:xfrm>
            <a:off x="2541937" y="1771975"/>
            <a:ext cx="2850495" cy="124643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4400" b="1" dirty="0" smtClean="0">
                <a:solidFill>
                  <a:schemeClr val="bg1"/>
                </a:solidFill>
              </a:rPr>
              <a:t>450 </a:t>
            </a:r>
            <a:r>
              <a:rPr lang="pl-PL" sz="4400" b="1" dirty="0">
                <a:solidFill>
                  <a:schemeClr val="bg1"/>
                </a:solidFill>
              </a:rPr>
              <a:t>kg</a:t>
            </a:r>
          </a:p>
        </p:txBody>
      </p:sp>
      <p:sp>
        <p:nvSpPr>
          <p:cNvPr id="21" name="pole tekstowe 20">
            <a:extLst>
              <a:ext uri="{FF2B5EF4-FFF2-40B4-BE49-F238E27FC236}">
                <a16:creationId xmlns="" xmlns:a16="http://schemas.microsoft.com/office/drawing/2014/main" id="{966F03A6-046F-3F15-3123-3AB17246E86A}"/>
              </a:ext>
            </a:extLst>
          </p:cNvPr>
          <p:cNvSpPr txBox="1"/>
          <p:nvPr/>
        </p:nvSpPr>
        <p:spPr>
          <a:xfrm>
            <a:off x="7674194" y="6609243"/>
            <a:ext cx="15856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/>
              <a:t>Źródło: GUS</a:t>
            </a:r>
          </a:p>
        </p:txBody>
      </p:sp>
      <p:pic>
        <p:nvPicPr>
          <p:cNvPr id="24" name="Obraz 23">
            <a:extLst>
              <a:ext uri="{FF2B5EF4-FFF2-40B4-BE49-F238E27FC236}">
                <a16:creationId xmlns="" xmlns:a16="http://schemas.microsoft.com/office/drawing/2014/main" id="{458C9E4D-68A4-3D7B-A0BF-CF3DE58C05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681" y="1106809"/>
            <a:ext cx="1123356" cy="2111492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="" xmlns:a16="http://schemas.microsoft.com/office/drawing/2014/main" id="{0F6F876E-BB81-F578-407C-2658AF40811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917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23" y="2080751"/>
            <a:ext cx="492281" cy="318160"/>
          </a:xfrm>
          <a:prstGeom prst="rect">
            <a:avLst/>
          </a:prstGeom>
        </p:spPr>
      </p:pic>
      <p:sp>
        <p:nvSpPr>
          <p:cNvPr id="26" name="AutoShape 4" descr="Plecak Vector Art Stock Images | Depositphotos">
            <a:extLst>
              <a:ext uri="{FF2B5EF4-FFF2-40B4-BE49-F238E27FC236}">
                <a16:creationId xmlns="" xmlns:a16="http://schemas.microsoft.com/office/drawing/2014/main" id="{435E6515-1FE4-EDAE-9C59-9BE1B69DDC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29" name="Obraz 28" descr="Obraz zawierający akcesorium&#10;&#10;Opis wygenerowany automatycznie">
            <a:extLst>
              <a:ext uri="{FF2B5EF4-FFF2-40B4-BE49-F238E27FC236}">
                <a16:creationId xmlns="" xmlns:a16="http://schemas.microsoft.com/office/drawing/2014/main" id="{FAAF647F-EAC0-DD19-677C-D3A69AB6FBE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8290158" y="1771975"/>
            <a:ext cx="1585655" cy="1736119"/>
          </a:xfrm>
          <a:prstGeom prst="rect">
            <a:avLst/>
          </a:prstGeom>
        </p:spPr>
      </p:pic>
      <p:sp>
        <p:nvSpPr>
          <p:cNvPr id="30" name="Strzałka w prawo 15">
            <a:extLst>
              <a:ext uri="{FF2B5EF4-FFF2-40B4-BE49-F238E27FC236}">
                <a16:creationId xmlns="" xmlns:a16="http://schemas.microsoft.com/office/drawing/2014/main" id="{C42F9D7F-0BAA-E17A-97AC-69BD91502C5B}"/>
              </a:ext>
            </a:extLst>
          </p:cNvPr>
          <p:cNvSpPr/>
          <p:nvPr/>
        </p:nvSpPr>
        <p:spPr>
          <a:xfrm>
            <a:off x="5790315" y="2282703"/>
            <a:ext cx="958711" cy="1792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9" name="Obraz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07" y="201477"/>
            <a:ext cx="917014" cy="91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369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94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96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7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79" tmFilter="0, 0; 0.125,0.2665; 0.25,0.4; 0.375,0.465; 0.5,0.5;  0.625,0.535; 0.75,0.6; 0.875,0.7335; 1,1">
                                          <p:stCondLst>
                                            <p:cond delay="107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39" tmFilter="0, 0; 0.125,0.2665; 0.25,0.4; 0.375,0.465; 0.5,0.5;  0.625,0.535; 0.75,0.6; 0.875,0.7335; 1,1">
                                          <p:stCondLst>
                                            <p:cond delay="215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67" tmFilter="0, 0; 0.125,0.2665; 0.25,0.4; 0.375,0.465; 0.5,0.5;  0.625,0.535; 0.75,0.6; 0.875,0.7335; 1,1">
                                          <p:stCondLst>
                                            <p:cond delay="269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42">
                                          <p:stCondLst>
                                            <p:cond delay="10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270" decel="50000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42">
                                          <p:stCondLst>
                                            <p:cond delay="21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270" decel="50000">
                                          <p:stCondLst>
                                            <p:cond delay="217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42">
                                          <p:stCondLst>
                                            <p:cond delay="2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270" decel="50000">
                                          <p:stCondLst>
                                            <p:cond delay="271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42">
                                          <p:stCondLst>
                                            <p:cond delay="29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270" decel="50000">
                                          <p:stCondLst>
                                            <p:cond delay="298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="" xmlns:a16="http://schemas.microsoft.com/office/drawing/2014/main" id="{FD6AC871-50BC-4030-E32A-5EB10AC65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5560" y="204408"/>
            <a:ext cx="8229600" cy="1143000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00B050"/>
                </a:solidFill>
                <a:latin typeface="+mn-lt"/>
              </a:rPr>
              <a:t>Nadal za </a:t>
            </a:r>
            <a:r>
              <a:rPr lang="pl-PL" b="1" dirty="0" smtClean="0">
                <a:solidFill>
                  <a:srgbClr val="00B050"/>
                </a:solidFill>
                <a:latin typeface="+mn-lt"/>
              </a:rPr>
              <a:t>dużo </a:t>
            </a:r>
            <a:r>
              <a:rPr lang="pl-PL" b="1" dirty="0">
                <a:solidFill>
                  <a:srgbClr val="00B050"/>
                </a:solidFill>
                <a:latin typeface="+mn-lt"/>
              </a:rPr>
              <a:t>wyrzucamy!</a:t>
            </a:r>
            <a:br>
              <a:rPr lang="pl-PL" b="1" dirty="0">
                <a:solidFill>
                  <a:srgbClr val="00B050"/>
                </a:solidFill>
                <a:latin typeface="+mn-lt"/>
              </a:rPr>
            </a:br>
            <a:endParaRPr lang="pl-PL" dirty="0">
              <a:solidFill>
                <a:srgbClr val="00B050"/>
              </a:solidFill>
              <a:latin typeface="+mn-lt"/>
            </a:endParaRPr>
          </a:p>
        </p:txBody>
      </p:sp>
      <p:pic>
        <p:nvPicPr>
          <p:cNvPr id="6" name="Picture 3">
            <a:extLst>
              <a:ext uri="{FF2B5EF4-FFF2-40B4-BE49-F238E27FC236}">
                <a16:creationId xmlns="" xmlns:a16="http://schemas.microsoft.com/office/drawing/2014/main" id="{FA8252AD-A0C4-A6A1-0920-80627FE1D0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2038" y="2345085"/>
            <a:ext cx="3048698" cy="3988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Akcja, która pomoże oczyścić kraj z dzikich wysypisk">
            <a:extLst>
              <a:ext uri="{FF2B5EF4-FFF2-40B4-BE49-F238E27FC236}">
                <a16:creationId xmlns="" xmlns:a16="http://schemas.microsoft.com/office/drawing/2014/main" id="{5E0E359E-DCC4-0E2B-F643-2CB47C46D4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199" r="12316"/>
          <a:stretch/>
        </p:blipFill>
        <p:spPr bwMode="auto">
          <a:xfrm>
            <a:off x="7528802" y="1022665"/>
            <a:ext cx="4572000" cy="2485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pole tekstowe 9">
            <a:extLst>
              <a:ext uri="{FF2B5EF4-FFF2-40B4-BE49-F238E27FC236}">
                <a16:creationId xmlns="" xmlns:a16="http://schemas.microsoft.com/office/drawing/2014/main" id="{8A6F5288-44E3-9A0A-A70A-E8FD9D314034}"/>
              </a:ext>
            </a:extLst>
          </p:cNvPr>
          <p:cNvSpPr txBox="1"/>
          <p:nvPr/>
        </p:nvSpPr>
        <p:spPr>
          <a:xfrm>
            <a:off x="220105" y="5901245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1"/>
                </a:solidFill>
                <a:latin typeface="DuperPro-Bold" panose="04010805020101010101" pitchFamily="82" charset="-18"/>
              </a:rPr>
              <a:t>Fot. </a:t>
            </a:r>
            <a:r>
              <a:rPr lang="pl-PL" b="1" dirty="0" err="1">
                <a:solidFill>
                  <a:schemeClr val="bg1"/>
                </a:solidFill>
                <a:latin typeface="DuperPro-Bold" panose="04010805020101010101" pitchFamily="82" charset="-18"/>
              </a:rPr>
              <a:t>Ecosquoad</a:t>
            </a:r>
            <a:endParaRPr lang="pl-PL" b="1" dirty="0">
              <a:solidFill>
                <a:schemeClr val="bg1"/>
              </a:solidFill>
              <a:latin typeface="DuperPro-Bold" panose="04010805020101010101" pitchFamily="82" charset="-18"/>
            </a:endParaRPr>
          </a:p>
        </p:txBody>
      </p:sp>
      <p:sp>
        <p:nvSpPr>
          <p:cNvPr id="11" name="Prostokąt zaokrąglony 3">
            <a:extLst>
              <a:ext uri="{FF2B5EF4-FFF2-40B4-BE49-F238E27FC236}">
                <a16:creationId xmlns="" xmlns:a16="http://schemas.microsoft.com/office/drawing/2014/main" id="{6008D867-67E5-B186-60E2-E9DA44DED623}"/>
              </a:ext>
            </a:extLst>
          </p:cNvPr>
          <p:cNvSpPr/>
          <p:nvPr/>
        </p:nvSpPr>
        <p:spPr>
          <a:xfrm>
            <a:off x="2125269" y="5271605"/>
            <a:ext cx="1665076" cy="93610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ole tekstowe 11">
            <a:extLst>
              <a:ext uri="{FF2B5EF4-FFF2-40B4-BE49-F238E27FC236}">
                <a16:creationId xmlns="" xmlns:a16="http://schemas.microsoft.com/office/drawing/2014/main" id="{9C0E0336-6AC1-6B15-02AA-3800A1D7C75A}"/>
              </a:ext>
            </a:extLst>
          </p:cNvPr>
          <p:cNvSpPr txBox="1"/>
          <p:nvPr/>
        </p:nvSpPr>
        <p:spPr>
          <a:xfrm>
            <a:off x="2442116" y="5271605"/>
            <a:ext cx="10988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DuperPro-Bold" panose="04010805020101010101" pitchFamily="82" charset="-18"/>
              </a:rPr>
              <a:t>Polska plaża po sztormie</a:t>
            </a:r>
          </a:p>
        </p:txBody>
      </p:sp>
      <p:pic>
        <p:nvPicPr>
          <p:cNvPr id="2050" name="Picture 2" descr="Dzikie wysypiska w gminie Opoczno. Za wyrzucanie śmieci grożą wysokie kary  od 500 zł do 5 tys. zł [zdjęcia] | Opoczno Nasze Miasto">
            <a:extLst>
              <a:ext uri="{FF2B5EF4-FFF2-40B4-BE49-F238E27FC236}">
                <a16:creationId xmlns="" xmlns:a16="http://schemas.microsoft.com/office/drawing/2014/main" id="{945AED9D-9344-9E13-A8E9-DB53927A6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802" y="3557105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zikie wysypiska w gminie Opoczno. Za wyrzucanie śmieci grożą wysokie kary  od 500 zł do 5 tys. zł [zdjęcia] | Opoczno Nasze Miasto">
            <a:extLst>
              <a:ext uri="{FF2B5EF4-FFF2-40B4-BE49-F238E27FC236}">
                <a16:creationId xmlns="" xmlns:a16="http://schemas.microsoft.com/office/drawing/2014/main" id="{31F3D3D1-4C6D-604E-7280-B3E675D8A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376" y="1857341"/>
            <a:ext cx="3183896" cy="3301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lipsa 9">
            <a:extLst>
              <a:ext uri="{FF2B5EF4-FFF2-40B4-BE49-F238E27FC236}">
                <a16:creationId xmlns="" xmlns:a16="http://schemas.microsoft.com/office/drawing/2014/main" id="{56009049-3A27-E899-0179-D27DF8CC516C}"/>
              </a:ext>
            </a:extLst>
          </p:cNvPr>
          <p:cNvSpPr/>
          <p:nvPr/>
        </p:nvSpPr>
        <p:spPr>
          <a:xfrm>
            <a:off x="6613886" y="2921438"/>
            <a:ext cx="2398899" cy="161180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latin typeface="DuperPro-Bold" panose="04010805020101010101" pitchFamily="82" charset="-18"/>
              </a:rPr>
              <a:t>Dzikie wysypiska są także w Twojej okolicy!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="" xmlns:a16="http://schemas.microsoft.com/office/drawing/2014/main" id="{44FA46CC-5B03-0254-6DB8-E941054E2D6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77" y="112066"/>
            <a:ext cx="2864497" cy="95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495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1112BF06-DDE8-E87B-8891-B4EBA4C69C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9148" y="5302844"/>
            <a:ext cx="3543300" cy="80010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="" xmlns:a16="http://schemas.microsoft.com/office/drawing/2014/main" id="{432CF969-860C-6DF1-587D-58340E800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6011" y="3847280"/>
            <a:ext cx="4486275" cy="85725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="" xmlns:a16="http://schemas.microsoft.com/office/drawing/2014/main" id="{3B4833DB-4052-5C1A-F0F5-54DA28974A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1632" y="4724331"/>
            <a:ext cx="4037280" cy="578513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86049978-EC18-4C1A-6D13-C996420BA8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9832" y="3010719"/>
            <a:ext cx="4517430" cy="836561"/>
          </a:xfrm>
          <a:prstGeom prst="rect">
            <a:avLst/>
          </a:prstGeom>
        </p:spPr>
      </p:pic>
      <p:sp>
        <p:nvSpPr>
          <p:cNvPr id="8" name="Tytuł 1">
            <a:extLst>
              <a:ext uri="{FF2B5EF4-FFF2-40B4-BE49-F238E27FC236}">
                <a16:creationId xmlns="" xmlns:a16="http://schemas.microsoft.com/office/drawing/2014/main" id="{9885613F-6319-A0B8-CE01-A70A58844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858" y="-66316"/>
            <a:ext cx="10860525" cy="1143000"/>
          </a:xfrm>
        </p:spPr>
        <p:txBody>
          <a:bodyPr>
            <a:noAutofit/>
          </a:bodyPr>
          <a:lstStyle/>
          <a:p>
            <a:r>
              <a:rPr lang="pl-PL" sz="3200" b="1" dirty="0">
                <a:solidFill>
                  <a:srgbClr val="00B05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Hierarchia  sposobów postępowania z odpadami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="" xmlns:a16="http://schemas.microsoft.com/office/drawing/2014/main" id="{958F0C8E-782D-8D2F-FE5C-30D46ADA86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3102" y="2245517"/>
            <a:ext cx="5991225" cy="847725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="" xmlns:a16="http://schemas.microsoft.com/office/drawing/2014/main" id="{B327FB97-B835-112E-CE32-32F635D470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71284" y="1698173"/>
            <a:ext cx="4261458" cy="547344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="" xmlns:a16="http://schemas.microsoft.com/office/drawing/2014/main" id="{AFAB12A1-F16E-3A8E-57DA-029D3849B4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1858" y="824366"/>
            <a:ext cx="6019800" cy="876300"/>
          </a:xfrm>
          <a:prstGeom prst="rect">
            <a:avLst/>
          </a:prstGeom>
        </p:spPr>
      </p:pic>
      <p:sp>
        <p:nvSpPr>
          <p:cNvPr id="12" name="Elipsa 5">
            <a:extLst>
              <a:ext uri="{FF2B5EF4-FFF2-40B4-BE49-F238E27FC236}">
                <a16:creationId xmlns="" xmlns:a16="http://schemas.microsoft.com/office/drawing/2014/main" id="{AB2971F9-9933-5B95-B1F5-0497B439D3FC}"/>
              </a:ext>
            </a:extLst>
          </p:cNvPr>
          <p:cNvSpPr/>
          <p:nvPr/>
        </p:nvSpPr>
        <p:spPr>
          <a:xfrm>
            <a:off x="2201944" y="748714"/>
            <a:ext cx="1164994" cy="108329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>
            <a:extLst>
              <a:ext uri="{FF2B5EF4-FFF2-40B4-BE49-F238E27FC236}">
                <a16:creationId xmlns="" xmlns:a16="http://schemas.microsoft.com/office/drawing/2014/main" id="{A2BE6452-8AC8-2AEF-01D5-C9440EE0975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9126"/>
          <a:stretch/>
        </p:blipFill>
        <p:spPr>
          <a:xfrm>
            <a:off x="7577262" y="6070707"/>
            <a:ext cx="3427540" cy="732513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="" xmlns:a16="http://schemas.microsoft.com/office/drawing/2014/main" id="{12B02334-CD23-9810-3495-88801B0DF07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03" y="5769916"/>
            <a:ext cx="2864497" cy="95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512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D014BE53-FD53-74B8-A42F-DD9027FED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148" y="60275"/>
            <a:ext cx="9144000" cy="1382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="" xmlns:a16="http://schemas.microsoft.com/office/drawing/2014/main" id="{BB1D7CF9-B26C-7E15-EA65-51F10EC2F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148" y="1544345"/>
            <a:ext cx="6272261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="" xmlns:a16="http://schemas.microsoft.com/office/drawing/2014/main" id="{4B68F0E9-0942-BFE2-D5F4-3C968A1FE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148" y="4598510"/>
            <a:ext cx="6047731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>
            <a:extLst>
              <a:ext uri="{FF2B5EF4-FFF2-40B4-BE49-F238E27FC236}">
                <a16:creationId xmlns="" xmlns:a16="http://schemas.microsoft.com/office/drawing/2014/main" id="{50923EF2-F1BE-EF4A-9808-E2C7631CC6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77" y="185447"/>
            <a:ext cx="2645423" cy="88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052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26253493-33E0-B206-B488-0C5063DDC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592" y="85471"/>
            <a:ext cx="9144000" cy="1382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="" xmlns:a16="http://schemas.microsoft.com/office/drawing/2014/main" id="{1847C216-EC6C-0336-F1B2-2F8496C9F3B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208" y="1473715"/>
            <a:ext cx="5029200" cy="395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="" xmlns:a16="http://schemas.microsoft.com/office/drawing/2014/main" id="{BEC8B161-5732-E351-01DB-DF8F669ED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303" y="5437041"/>
            <a:ext cx="4173855" cy="1575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>
            <a:extLst>
              <a:ext uri="{FF2B5EF4-FFF2-40B4-BE49-F238E27FC236}">
                <a16:creationId xmlns="" xmlns:a16="http://schemas.microsoft.com/office/drawing/2014/main" id="{A307BA34-079F-15DB-D0CA-5F9D7DF883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77" y="185447"/>
            <a:ext cx="2645423" cy="88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528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48826665-C6C3-EEE0-FC6D-D60AB80F7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9480" y="89248"/>
            <a:ext cx="9144000" cy="1382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4">
            <a:extLst>
              <a:ext uri="{FF2B5EF4-FFF2-40B4-BE49-F238E27FC236}">
                <a16:creationId xmlns="" xmlns:a16="http://schemas.microsoft.com/office/drawing/2014/main" id="{DC80B03F-E3AC-3E0E-7DA1-AF38099B5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7874" y="3673691"/>
            <a:ext cx="6107350" cy="255210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="" xmlns:a16="http://schemas.microsoft.com/office/drawing/2014/main" id="{F25B9A88-62DE-8610-DC57-E6556A4FE7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1475" y="2394503"/>
            <a:ext cx="8780010" cy="789806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="" xmlns:a16="http://schemas.microsoft.com/office/drawing/2014/main" id="{BAC6EA47-0477-E421-D64C-9DE7AC2501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77" y="185447"/>
            <a:ext cx="2645423" cy="88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899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lowchart: Document 14">
            <a:extLst>
              <a:ext uri="{FF2B5EF4-FFF2-40B4-BE49-F238E27FC236}">
                <a16:creationId xmlns="" xmlns:a16="http://schemas.microsoft.com/office/drawing/2014/main" id="{D12DDE76-C203-4047-9998-63900085B5E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784C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E71C1BBC-7065-8044-2E4C-02A33ABA340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06875" y="1611313"/>
            <a:ext cx="2130425" cy="16589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Zdalne nauczanie | Przedszkole Gminne w Nowym Żmigrodzie">
            <a:extLst>
              <a:ext uri="{FF2B5EF4-FFF2-40B4-BE49-F238E27FC236}">
                <a16:creationId xmlns="" xmlns:a16="http://schemas.microsoft.com/office/drawing/2014/main" id="{7672F375-BBF5-D525-93E6-992CEDE8E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2388" y="681038"/>
            <a:ext cx="5149850" cy="25860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These Adorable Animal Planters Turn Trash Into Treasure (With ...">
            <a:extLst>
              <a:ext uri="{FF2B5EF4-FFF2-40B4-BE49-F238E27FC236}">
                <a16:creationId xmlns="" xmlns:a16="http://schemas.microsoft.com/office/drawing/2014/main" id="{78FF89CE-DB54-C1A9-DC77-0456907F3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06875" y="3335338"/>
            <a:ext cx="5105400" cy="28416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 descr="Najlepsze obrazy na tablicy z plastikowej butelki (45 ...">
            <a:extLst>
              <a:ext uri="{FF2B5EF4-FFF2-40B4-BE49-F238E27FC236}">
                <a16:creationId xmlns="" xmlns:a16="http://schemas.microsoft.com/office/drawing/2014/main" id="{C3FF4C83-F4AD-C347-CF6C-4DAC787C3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045575" y="3668713"/>
            <a:ext cx="2841625" cy="21748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ytuł 1">
            <a:extLst>
              <a:ext uri="{FF2B5EF4-FFF2-40B4-BE49-F238E27FC236}">
                <a16:creationId xmlns="" xmlns:a16="http://schemas.microsoft.com/office/drawing/2014/main" id="{A60F86C0-27D1-5A9A-B2F8-7E7B6A0B4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021" y="237423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1" kern="1200" dirty="0" err="1">
                <a:solidFill>
                  <a:schemeClr val="bg1"/>
                </a:solidFill>
                <a:latin typeface="Ink Free" panose="03080402000500000000" pitchFamily="66" charset="0"/>
              </a:rPr>
              <a:t>Czary</a:t>
            </a:r>
            <a:r>
              <a:rPr lang="en-US" sz="3200" b="1" kern="1200" dirty="0">
                <a:solidFill>
                  <a:schemeClr val="bg1"/>
                </a:solidFill>
                <a:latin typeface="Ink Free" panose="03080402000500000000" pitchFamily="66" charset="0"/>
              </a:rPr>
              <a:t> z </a:t>
            </a:r>
            <a:r>
              <a:rPr lang="en-US" sz="3200" b="1" kern="1200" dirty="0" err="1">
                <a:solidFill>
                  <a:schemeClr val="bg1"/>
                </a:solidFill>
                <a:latin typeface="Ink Free" panose="03080402000500000000" pitchFamily="66" charset="0"/>
              </a:rPr>
              <a:t>niepotrzebnych</a:t>
            </a:r>
            <a:r>
              <a:rPr lang="en-US" sz="3200" b="1" kern="1200" dirty="0">
                <a:solidFill>
                  <a:schemeClr val="bg1"/>
                </a:solidFill>
                <a:latin typeface="Ink Free" panose="03080402000500000000" pitchFamily="66" charset="0"/>
              </a:rPr>
              <a:t> </a:t>
            </a:r>
            <a:r>
              <a:rPr lang="en-US" sz="3200" b="1" kern="1200" dirty="0" err="1">
                <a:solidFill>
                  <a:schemeClr val="bg1"/>
                </a:solidFill>
                <a:latin typeface="Ink Free" panose="03080402000500000000" pitchFamily="66" charset="0"/>
              </a:rPr>
              <a:t>rzeczy</a:t>
            </a:r>
            <a:r>
              <a:rPr lang="en-US" sz="3200" b="1" kern="1200" dirty="0">
                <a:solidFill>
                  <a:schemeClr val="bg1"/>
                </a:solidFill>
                <a:latin typeface="Ink Free" panose="03080402000500000000" pitchFamily="66" charset="0"/>
              </a:rPr>
              <a:t>: </a:t>
            </a:r>
            <a:r>
              <a:rPr lang="en-US" sz="3200" b="1" kern="12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PLASTIK</a:t>
            </a:r>
            <a:r>
              <a: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32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="" xmlns:a16="http://schemas.microsoft.com/office/drawing/2014/main" id="{7034B9BC-2F1D-88C3-8BD3-8A1DA3BF545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3" y="5734463"/>
            <a:ext cx="2645423" cy="88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069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="" xmlns:a16="http://schemas.microsoft.com/office/drawing/2014/main" id="{A26C624C-963C-4795-B05B-6565DB5ABD3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6EEA059-697E-2C43-5B6B-C829D45AB0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797" r="18574" b="-1"/>
          <a:stretch/>
        </p:blipFill>
        <p:spPr bwMode="auto">
          <a:xfrm>
            <a:off x="20" y="10"/>
            <a:ext cx="3728839" cy="419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="" xmlns:a16="http://schemas.microsoft.com/office/drawing/2014/main" id="{A2F43016-7F45-52A9-C1DE-8C9801E0B0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85" r="13232"/>
          <a:stretch/>
        </p:blipFill>
        <p:spPr bwMode="auto">
          <a:xfrm>
            <a:off x="3847755" y="5"/>
            <a:ext cx="3686887" cy="4197368"/>
          </a:xfrm>
          <a:custGeom>
            <a:avLst/>
            <a:gdLst/>
            <a:ahLst/>
            <a:cxnLst/>
            <a:rect l="l" t="t" r="r" b="b"/>
            <a:pathLst>
              <a:path w="3686887" h="4197368">
                <a:moveTo>
                  <a:pt x="0" y="0"/>
                </a:moveTo>
                <a:lnTo>
                  <a:pt x="3686887" y="0"/>
                </a:lnTo>
                <a:lnTo>
                  <a:pt x="3686887" y="3832811"/>
                </a:lnTo>
                <a:lnTo>
                  <a:pt x="3497100" y="3826712"/>
                </a:lnTo>
                <a:cubicBezTo>
                  <a:pt x="3497100" y="3826712"/>
                  <a:pt x="3493758" y="3826712"/>
                  <a:pt x="3493758" y="3826712"/>
                </a:cubicBezTo>
                <a:cubicBezTo>
                  <a:pt x="3426914" y="3823370"/>
                  <a:pt x="3363416" y="3823370"/>
                  <a:pt x="3296571" y="3820027"/>
                </a:cubicBezTo>
                <a:cubicBezTo>
                  <a:pt x="3065966" y="3820027"/>
                  <a:pt x="2835360" y="3820027"/>
                  <a:pt x="2608095" y="3820027"/>
                </a:cubicBezTo>
                <a:cubicBezTo>
                  <a:pt x="2384173" y="3910265"/>
                  <a:pt x="2140198" y="3833396"/>
                  <a:pt x="1919619" y="3903581"/>
                </a:cubicBezTo>
                <a:cubicBezTo>
                  <a:pt x="1685670" y="3900239"/>
                  <a:pt x="1465092" y="3970423"/>
                  <a:pt x="1234485" y="4000503"/>
                </a:cubicBezTo>
                <a:cubicBezTo>
                  <a:pt x="1060693" y="4013871"/>
                  <a:pt x="883561" y="3997160"/>
                  <a:pt x="723139" y="4067345"/>
                </a:cubicBezTo>
                <a:cubicBezTo>
                  <a:pt x="661310" y="4095753"/>
                  <a:pt x="606165" y="4128339"/>
                  <a:pt x="583188" y="4172622"/>
                </a:cubicBezTo>
                <a:lnTo>
                  <a:pt x="575662" y="4197368"/>
                </a:lnTo>
                <a:lnTo>
                  <a:pt x="0" y="419736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Karmnik dla ptaków z kartonu po mleku na dla dzieci;d - Zszywka.pl">
            <a:extLst>
              <a:ext uri="{FF2B5EF4-FFF2-40B4-BE49-F238E27FC236}">
                <a16:creationId xmlns="" xmlns:a16="http://schemas.microsoft.com/office/drawing/2014/main" id="{A3540D3D-75D3-BDCD-2B34-1DB3D7CB67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4568"/>
          <a:stretch/>
        </p:blipFill>
        <p:spPr bwMode="auto">
          <a:xfrm>
            <a:off x="8032913" y="1700598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REDUCE, REUSE, RECYCLE | Lub design!">
            <a:extLst>
              <a:ext uri="{FF2B5EF4-FFF2-40B4-BE49-F238E27FC236}">
                <a16:creationId xmlns="" xmlns:a16="http://schemas.microsoft.com/office/drawing/2014/main" id="{49188F09-B81B-F2B1-987B-FBED27DE05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109" b="15576"/>
          <a:stretch/>
        </p:blipFill>
        <p:spPr bwMode="auto">
          <a:xfrm>
            <a:off x="20" y="4297691"/>
            <a:ext cx="6836830" cy="2560309"/>
          </a:xfrm>
          <a:custGeom>
            <a:avLst/>
            <a:gdLst/>
            <a:ahLst/>
            <a:cxnLst/>
            <a:rect l="l" t="t" r="r" b="b"/>
            <a:pathLst>
              <a:path w="6836850" h="2541737">
                <a:moveTo>
                  <a:pt x="0" y="0"/>
                </a:moveTo>
                <a:lnTo>
                  <a:pt x="4460098" y="0"/>
                </a:lnTo>
                <a:lnTo>
                  <a:pt x="4483996" y="31836"/>
                </a:lnTo>
                <a:cubicBezTo>
                  <a:pt x="4644419" y="28495"/>
                  <a:pt x="4627708" y="282495"/>
                  <a:pt x="4788129" y="245732"/>
                </a:cubicBezTo>
                <a:cubicBezTo>
                  <a:pt x="4754709" y="362707"/>
                  <a:pt x="4641076" y="302548"/>
                  <a:pt x="4600971" y="389443"/>
                </a:cubicBezTo>
                <a:cubicBezTo>
                  <a:pt x="4684524" y="462970"/>
                  <a:pt x="4844945" y="409497"/>
                  <a:pt x="4871683" y="563233"/>
                </a:cubicBezTo>
                <a:cubicBezTo>
                  <a:pt x="4838262" y="723655"/>
                  <a:pt x="4945210" y="703602"/>
                  <a:pt x="5032105" y="713629"/>
                </a:cubicBezTo>
                <a:cubicBezTo>
                  <a:pt x="5239317" y="733683"/>
                  <a:pt x="5439843" y="747050"/>
                  <a:pt x="5643713" y="780472"/>
                </a:cubicBezTo>
                <a:cubicBezTo>
                  <a:pt x="5693844" y="790498"/>
                  <a:pt x="5810819" y="767103"/>
                  <a:pt x="5800794" y="870709"/>
                </a:cubicBezTo>
                <a:cubicBezTo>
                  <a:pt x="5790767" y="954261"/>
                  <a:pt x="5700529" y="924184"/>
                  <a:pt x="5643713" y="927525"/>
                </a:cubicBezTo>
                <a:cubicBezTo>
                  <a:pt x="5329553" y="967632"/>
                  <a:pt x="5012052" y="904131"/>
                  <a:pt x="4701235" y="907472"/>
                </a:cubicBezTo>
                <a:cubicBezTo>
                  <a:pt x="4664472" y="907472"/>
                  <a:pt x="4657787" y="1017762"/>
                  <a:pt x="4577576" y="980999"/>
                </a:cubicBezTo>
                <a:cubicBezTo>
                  <a:pt x="4788129" y="1081263"/>
                  <a:pt x="5767372" y="1108001"/>
                  <a:pt x="6094900" y="1161474"/>
                </a:cubicBezTo>
                <a:cubicBezTo>
                  <a:pt x="5754004" y="1542477"/>
                  <a:pt x="5429817" y="1311870"/>
                  <a:pt x="5159105" y="1525765"/>
                </a:cubicBezTo>
                <a:cubicBezTo>
                  <a:pt x="5159105" y="1525765"/>
                  <a:pt x="5212580" y="1525765"/>
                  <a:pt x="5443187" y="1595950"/>
                </a:cubicBezTo>
                <a:cubicBezTo>
                  <a:pt x="5627002" y="1652765"/>
                  <a:pt x="5536765" y="1732976"/>
                  <a:pt x="6001321" y="1886715"/>
                </a:cubicBezTo>
                <a:cubicBezTo>
                  <a:pt x="5824188" y="1936846"/>
                  <a:pt x="5593581" y="1839925"/>
                  <a:pt x="5506685" y="2100610"/>
                </a:cubicBezTo>
                <a:cubicBezTo>
                  <a:pt x="5643713" y="2147401"/>
                  <a:pt x="5807477" y="2103953"/>
                  <a:pt x="5904398" y="2227611"/>
                </a:cubicBezTo>
                <a:cubicBezTo>
                  <a:pt x="5934478" y="2264375"/>
                  <a:pt x="5964557" y="2287770"/>
                  <a:pt x="6001321" y="2307821"/>
                </a:cubicBezTo>
                <a:cubicBezTo>
                  <a:pt x="5984612" y="2314507"/>
                  <a:pt x="5964557" y="2321190"/>
                  <a:pt x="5951188" y="2327874"/>
                </a:cubicBezTo>
                <a:cubicBezTo>
                  <a:pt x="5977925" y="2351271"/>
                  <a:pt x="6663060" y="2478270"/>
                  <a:pt x="6836850" y="2481613"/>
                </a:cubicBezTo>
                <a:cubicBezTo>
                  <a:pt x="6761652" y="2506679"/>
                  <a:pt x="6636845" y="2527828"/>
                  <a:pt x="6553814" y="2540165"/>
                </a:cubicBezTo>
                <a:lnTo>
                  <a:pt x="6542822" y="2541737"/>
                </a:lnTo>
                <a:lnTo>
                  <a:pt x="0" y="254173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ytuł 1">
            <a:extLst>
              <a:ext uri="{FF2B5EF4-FFF2-40B4-BE49-F238E27FC236}">
                <a16:creationId xmlns="" xmlns:a16="http://schemas.microsoft.com/office/drawing/2014/main" id="{9E642657-B646-C3B6-0B5F-0A9F1E202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76" y="5678163"/>
            <a:ext cx="3965426" cy="147133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600" b="1" kern="1200" dirty="0" err="1">
                <a:solidFill>
                  <a:srgbClr val="00B050"/>
                </a:solidFill>
                <a:latin typeface="Ink Free" panose="03080402000500000000" pitchFamily="66" charset="0"/>
              </a:rPr>
              <a:t>Czary</a:t>
            </a:r>
            <a:r>
              <a:rPr lang="pl-PL" sz="3600" b="1" dirty="0">
                <a:solidFill>
                  <a:srgbClr val="00B050"/>
                </a:solidFill>
                <a:latin typeface="Ink Free" panose="03080402000500000000" pitchFamily="66" charset="0"/>
              </a:rPr>
              <a:t/>
            </a:r>
            <a:br>
              <a:rPr lang="pl-PL" sz="3600" b="1" dirty="0">
                <a:solidFill>
                  <a:srgbClr val="00B050"/>
                </a:solidFill>
                <a:latin typeface="Ink Free" panose="03080402000500000000" pitchFamily="66" charset="0"/>
              </a:rPr>
            </a:br>
            <a:r>
              <a:rPr lang="en-US" sz="3600" b="1" kern="1200" dirty="0">
                <a:solidFill>
                  <a:srgbClr val="00B050"/>
                </a:solidFill>
                <a:latin typeface="Ink Free" panose="03080402000500000000" pitchFamily="66" charset="0"/>
              </a:rPr>
              <a:t>z</a:t>
            </a:r>
            <a:r>
              <a:rPr lang="pl-PL" sz="3600" b="1" kern="1200" dirty="0">
                <a:solidFill>
                  <a:srgbClr val="00B050"/>
                </a:solidFill>
                <a:latin typeface="Ink Free" panose="03080402000500000000" pitchFamily="66" charset="0"/>
              </a:rPr>
              <a:t> </a:t>
            </a:r>
            <a:r>
              <a:rPr lang="en-US" sz="3600" b="1" kern="1200" dirty="0" err="1">
                <a:solidFill>
                  <a:srgbClr val="00B050"/>
                </a:solidFill>
                <a:latin typeface="Ink Free" panose="03080402000500000000" pitchFamily="66" charset="0"/>
              </a:rPr>
              <a:t>niepotrzebnych</a:t>
            </a:r>
            <a:r>
              <a:rPr lang="en-US" sz="3600" b="1" kern="1200" dirty="0">
                <a:solidFill>
                  <a:srgbClr val="00B050"/>
                </a:solidFill>
                <a:latin typeface="Ink Free" panose="03080402000500000000" pitchFamily="66" charset="0"/>
              </a:rPr>
              <a:t> </a:t>
            </a:r>
            <a:r>
              <a:rPr lang="en-US" sz="3600" b="1" kern="1200" dirty="0" err="1">
                <a:solidFill>
                  <a:srgbClr val="00B050"/>
                </a:solidFill>
                <a:latin typeface="Ink Free" panose="03080402000500000000" pitchFamily="66" charset="0"/>
              </a:rPr>
              <a:t>rzeczy</a:t>
            </a:r>
            <a:r>
              <a:rPr lang="en-US" sz="3600" b="1" kern="1200" dirty="0">
                <a:solidFill>
                  <a:srgbClr val="00B050"/>
                </a:solidFill>
                <a:latin typeface="Ink Free" panose="03080402000500000000" pitchFamily="66" charset="0"/>
              </a:rPr>
              <a:t>:</a:t>
            </a:r>
            <a:r>
              <a:rPr lang="pl-PL" sz="3600" b="1" kern="1200" dirty="0">
                <a:solidFill>
                  <a:srgbClr val="00B050"/>
                </a:solidFill>
                <a:latin typeface="Ink Free" panose="03080402000500000000" pitchFamily="66" charset="0"/>
              </a:rPr>
              <a:t/>
            </a:r>
            <a:br>
              <a:rPr lang="pl-PL" sz="3600" b="1" kern="1200" dirty="0">
                <a:solidFill>
                  <a:srgbClr val="00B050"/>
                </a:solidFill>
                <a:latin typeface="Ink Free" panose="03080402000500000000" pitchFamily="66" charset="0"/>
              </a:rPr>
            </a:br>
            <a:r>
              <a:rPr lang="en-US" sz="3600" b="1" kern="1200" dirty="0">
                <a:solidFill>
                  <a:srgbClr val="00B050"/>
                </a:solidFill>
                <a:latin typeface="Ink Free" panose="03080402000500000000" pitchFamily="66" charset="0"/>
              </a:rPr>
              <a:t/>
            </a:r>
            <a:br>
              <a:rPr lang="en-US" sz="3600" b="1" kern="1200" dirty="0">
                <a:solidFill>
                  <a:srgbClr val="00B050"/>
                </a:solidFill>
                <a:latin typeface="Ink Free" panose="03080402000500000000" pitchFamily="66" charset="0"/>
              </a:rPr>
            </a:br>
            <a:r>
              <a:rPr lang="en-US" sz="3600" b="1" kern="1200" dirty="0">
                <a:solidFill>
                  <a:srgbClr val="00B050"/>
                </a:solidFill>
                <a:latin typeface="Ink Free" panose="03080402000500000000" pitchFamily="66" charset="0"/>
              </a:rPr>
              <a:t>KARTONIKI PO SOKACH</a:t>
            </a:r>
            <a:r>
              <a:rPr lang="en-US" sz="3100" b="1" kern="1200" dirty="0">
                <a:solidFill>
                  <a:srgbClr val="00B050"/>
                </a:solidFill>
                <a:latin typeface="Ink Free" panose="03080402000500000000" pitchFamily="66" charset="0"/>
              </a:rPr>
              <a:t/>
            </a:r>
            <a:br>
              <a:rPr lang="en-US" sz="3100" b="1" kern="1200" dirty="0">
                <a:solidFill>
                  <a:srgbClr val="00B050"/>
                </a:solidFill>
                <a:latin typeface="Ink Free" panose="03080402000500000000" pitchFamily="66" charset="0"/>
              </a:rPr>
            </a:br>
            <a:endParaRPr lang="en-US" sz="3100" kern="1200" dirty="0">
              <a:solidFill>
                <a:srgbClr val="00B050"/>
              </a:solidFill>
              <a:latin typeface="Ink Free" panose="03080402000500000000" pitchFamily="66" charset="0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="" xmlns:a16="http://schemas.microsoft.com/office/drawing/2014/main" id="{54311DC8-E1F0-1C15-2CD0-305242A5E95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5102" y="74089"/>
            <a:ext cx="2645423" cy="88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679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="" xmlns:a16="http://schemas.microsoft.com/office/drawing/2014/main" id="{D48D9584-D2FD-48CE-9E17-4E250B743B5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Co można zrobić z zawleczek od puszek? 16 recyklingowych ...">
            <a:extLst>
              <a:ext uri="{FF2B5EF4-FFF2-40B4-BE49-F238E27FC236}">
                <a16:creationId xmlns="" xmlns:a16="http://schemas.microsoft.com/office/drawing/2014/main" id="{0BE4CB34-DF34-5EAD-3D9B-28EC9BD34E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646" r="-2" b="6843"/>
          <a:stretch/>
        </p:blipFill>
        <p:spPr bwMode="auto">
          <a:xfrm>
            <a:off x="357721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7152653B-4E3C-4590-0080-0E6A93079E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273" r="16009" b="1"/>
          <a:stretch/>
        </p:blipFill>
        <p:spPr bwMode="auto">
          <a:xfrm>
            <a:off x="7822523" y="3456433"/>
            <a:ext cx="4369477" cy="3401568"/>
          </a:xfrm>
          <a:custGeom>
            <a:avLst/>
            <a:gdLst/>
            <a:ahLst/>
            <a:cxnLst/>
            <a:rect l="l" t="t" r="r" b="b"/>
            <a:pathLst>
              <a:path w="4369477" h="3401568">
                <a:moveTo>
                  <a:pt x="781270" y="0"/>
                </a:moveTo>
                <a:lnTo>
                  <a:pt x="4369477" y="0"/>
                </a:lnTo>
                <a:lnTo>
                  <a:pt x="4369477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Jak wykonać lampion z puszki? - Zakumaj.pl">
            <a:extLst>
              <a:ext uri="{FF2B5EF4-FFF2-40B4-BE49-F238E27FC236}">
                <a16:creationId xmlns="" xmlns:a16="http://schemas.microsoft.com/office/drawing/2014/main" id="{C855F066-1F50-20EC-3969-4D8CC058B8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 b="23829"/>
          <a:stretch/>
        </p:blipFill>
        <p:spPr bwMode="auto">
          <a:xfrm>
            <a:off x="3630260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7" name="Freeform: Shape 16">
            <a:extLst>
              <a:ext uri="{FF2B5EF4-FFF2-40B4-BE49-F238E27FC236}">
                <a16:creationId xmlns="" xmlns:a16="http://schemas.microsoft.com/office/drawing/2014/main" id="{CA17DEF4-6C5D-41C6-8D93-5C7CFD7ADA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" name="Freeform: Shape 18">
            <a:extLst>
              <a:ext uri="{FF2B5EF4-FFF2-40B4-BE49-F238E27FC236}">
                <a16:creationId xmlns="" xmlns:a16="http://schemas.microsoft.com/office/drawing/2014/main" id="{22BBC5A3-5C8C-4FB9-AEFF-8778D2C98D2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="" xmlns:a16="http://schemas.microsoft.com/office/drawing/2014/main" id="{4E751E24-6E5C-657F-EA27-AE6A86DB1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1" y="1508760"/>
            <a:ext cx="3947593" cy="28986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kern="1200" dirty="0" err="1">
                <a:solidFill>
                  <a:srgbClr val="00B050"/>
                </a:solidFill>
                <a:latin typeface="Ink Free" panose="03080402000500000000" pitchFamily="66" charset="0"/>
              </a:rPr>
              <a:t>Czary</a:t>
            </a:r>
            <a:r>
              <a:rPr lang="pl-PL" sz="4000" b="1" dirty="0">
                <a:solidFill>
                  <a:srgbClr val="00B050"/>
                </a:solidFill>
                <a:latin typeface="Ink Free" panose="03080402000500000000" pitchFamily="66" charset="0"/>
              </a:rPr>
              <a:t/>
            </a:r>
            <a:br>
              <a:rPr lang="pl-PL" sz="4000" b="1" dirty="0">
                <a:solidFill>
                  <a:srgbClr val="00B050"/>
                </a:solidFill>
                <a:latin typeface="Ink Free" panose="03080402000500000000" pitchFamily="66" charset="0"/>
              </a:rPr>
            </a:br>
            <a:r>
              <a:rPr lang="en-US" sz="4000" b="1" kern="1200" dirty="0">
                <a:solidFill>
                  <a:srgbClr val="00B050"/>
                </a:solidFill>
                <a:latin typeface="Ink Free" panose="03080402000500000000" pitchFamily="66" charset="0"/>
              </a:rPr>
              <a:t>z </a:t>
            </a:r>
            <a:r>
              <a:rPr lang="en-US" sz="4000" b="1" kern="1200" dirty="0" err="1">
                <a:solidFill>
                  <a:srgbClr val="00B050"/>
                </a:solidFill>
                <a:latin typeface="Ink Free" panose="03080402000500000000" pitchFamily="66" charset="0"/>
              </a:rPr>
              <a:t>niepotrzebnych</a:t>
            </a:r>
            <a:r>
              <a:rPr lang="en-US" sz="4000" b="1" kern="1200" dirty="0">
                <a:solidFill>
                  <a:srgbClr val="00B050"/>
                </a:solidFill>
                <a:latin typeface="Ink Free" panose="03080402000500000000" pitchFamily="66" charset="0"/>
              </a:rPr>
              <a:t> </a:t>
            </a:r>
            <a:r>
              <a:rPr lang="en-US" sz="4000" b="1" kern="1200" dirty="0" err="1">
                <a:solidFill>
                  <a:srgbClr val="00B050"/>
                </a:solidFill>
                <a:latin typeface="Ink Free" panose="03080402000500000000" pitchFamily="66" charset="0"/>
              </a:rPr>
              <a:t>rzeczy</a:t>
            </a:r>
            <a:r>
              <a:rPr lang="en-US" sz="4000" b="1" kern="1200" dirty="0">
                <a:solidFill>
                  <a:srgbClr val="00B050"/>
                </a:solidFill>
                <a:latin typeface="Ink Free" panose="03080402000500000000" pitchFamily="66" charset="0"/>
              </a:rPr>
              <a:t>: </a:t>
            </a:r>
            <a:r>
              <a:rPr lang="en-US" sz="4000" b="1" kern="1200" dirty="0">
                <a:solidFill>
                  <a:srgbClr val="00B05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METAL</a:t>
            </a:r>
            <a:r>
              <a:rPr lang="en-US" sz="4000" b="1" kern="1200" dirty="0">
                <a:solidFill>
                  <a:srgbClr val="00B050"/>
                </a:solidFill>
                <a:latin typeface="Ink Free" panose="03080402000500000000" pitchFamily="66" charset="0"/>
              </a:rPr>
              <a:t/>
            </a:r>
            <a:br>
              <a:rPr lang="en-US" sz="4000" b="1" kern="1200" dirty="0">
                <a:solidFill>
                  <a:srgbClr val="00B050"/>
                </a:solidFill>
                <a:latin typeface="Ink Free" panose="03080402000500000000" pitchFamily="66" charset="0"/>
              </a:rPr>
            </a:br>
            <a:endParaRPr lang="en-US" sz="4000" kern="1200" dirty="0">
              <a:solidFill>
                <a:srgbClr val="00B050"/>
              </a:solidFill>
              <a:latin typeface="Ink Free" panose="03080402000500000000" pitchFamily="66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3BB917E8-D696-4787-96D6-521A9C42F9A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2" descr="Recykling puszek - 19 kreatywnych pomysłów - Krok do Zdrowia">
            <a:extLst>
              <a:ext uri="{FF2B5EF4-FFF2-40B4-BE49-F238E27FC236}">
                <a16:creationId xmlns="" xmlns:a16="http://schemas.microsoft.com/office/drawing/2014/main" id="{4EC31D52-D91B-3519-6F04-614B853A7E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59" r="4" b="4"/>
          <a:stretch/>
        </p:blipFill>
        <p:spPr bwMode="auto">
          <a:xfrm>
            <a:off x="7845207" y="10"/>
            <a:ext cx="4346795" cy="3401558"/>
          </a:xfrm>
          <a:custGeom>
            <a:avLst/>
            <a:gdLst/>
            <a:ahLst/>
            <a:cxnLst/>
            <a:rect l="l" t="t" r="r" b="b"/>
            <a:pathLst>
              <a:path w="4346795" h="3401568">
                <a:moveTo>
                  <a:pt x="0" y="0"/>
                </a:moveTo>
                <a:lnTo>
                  <a:pt x="4346795" y="0"/>
                </a:lnTo>
                <a:lnTo>
                  <a:pt x="4346795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39F4C545-E278-42ED-9B78-2EBA464444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="" xmlns:a16="http://schemas.microsoft.com/office/drawing/2014/main" id="{3FFBF5C6-C254-7744-F414-F2414B1DE9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89" y="5789260"/>
            <a:ext cx="2645423" cy="88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3788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="" xmlns:a16="http://schemas.microsoft.com/office/drawing/2014/main" id="{CA57513D-822C-4FE7-A978-1529AA8018D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ytuł 1">
            <a:extLst>
              <a:ext uri="{FF2B5EF4-FFF2-40B4-BE49-F238E27FC236}">
                <a16:creationId xmlns="" xmlns:a16="http://schemas.microsoft.com/office/drawing/2014/main" id="{1FF0C564-3C34-2E33-F6C8-3051E0337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4" y="1163653"/>
            <a:ext cx="3550218" cy="289643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kern="1200" dirty="0" err="1">
                <a:solidFill>
                  <a:srgbClr val="00B050"/>
                </a:solidFill>
                <a:latin typeface="Ink Free" panose="03080402000500000000" pitchFamily="66" charset="0"/>
              </a:rPr>
              <a:t>Czary</a:t>
            </a:r>
            <a:r>
              <a:rPr lang="pl-PL" sz="4000" b="1" dirty="0">
                <a:solidFill>
                  <a:srgbClr val="00B050"/>
                </a:solidFill>
                <a:latin typeface="Ink Free" panose="03080402000500000000" pitchFamily="66" charset="0"/>
              </a:rPr>
              <a:t/>
            </a:r>
            <a:br>
              <a:rPr lang="pl-PL" sz="4000" b="1" dirty="0">
                <a:solidFill>
                  <a:srgbClr val="00B050"/>
                </a:solidFill>
                <a:latin typeface="Ink Free" panose="03080402000500000000" pitchFamily="66" charset="0"/>
              </a:rPr>
            </a:br>
            <a:r>
              <a:rPr lang="en-US" sz="4000" b="1" kern="1200" dirty="0">
                <a:solidFill>
                  <a:srgbClr val="00B050"/>
                </a:solidFill>
                <a:latin typeface="Ink Free" panose="03080402000500000000" pitchFamily="66" charset="0"/>
              </a:rPr>
              <a:t>z </a:t>
            </a:r>
            <a:r>
              <a:rPr lang="en-US" sz="4000" b="1" kern="1200" dirty="0" err="1">
                <a:solidFill>
                  <a:srgbClr val="00B050"/>
                </a:solidFill>
                <a:latin typeface="Ink Free" panose="03080402000500000000" pitchFamily="66" charset="0"/>
              </a:rPr>
              <a:t>niepotrzebnych</a:t>
            </a:r>
            <a:r>
              <a:rPr lang="en-US" sz="4000" b="1" kern="1200" dirty="0">
                <a:solidFill>
                  <a:srgbClr val="00B050"/>
                </a:solidFill>
                <a:latin typeface="Ink Free" panose="03080402000500000000" pitchFamily="66" charset="0"/>
              </a:rPr>
              <a:t> </a:t>
            </a:r>
            <a:r>
              <a:rPr lang="en-US" sz="4000" b="1" kern="1200" dirty="0" err="1">
                <a:solidFill>
                  <a:srgbClr val="00B050"/>
                </a:solidFill>
                <a:latin typeface="Ink Free" panose="03080402000500000000" pitchFamily="66" charset="0"/>
              </a:rPr>
              <a:t>rzeczy</a:t>
            </a:r>
            <a:r>
              <a:rPr lang="en-US" sz="4000" b="1" kern="1200" dirty="0">
                <a:solidFill>
                  <a:srgbClr val="00B050"/>
                </a:solidFill>
                <a:latin typeface="Ink Free" panose="03080402000500000000" pitchFamily="66" charset="0"/>
              </a:rPr>
              <a:t>: </a:t>
            </a:r>
            <a:r>
              <a:rPr lang="en-US" sz="4000" b="1" kern="1200" dirty="0">
                <a:solidFill>
                  <a:srgbClr val="00B05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PAPIER</a:t>
            </a:r>
            <a:r>
              <a:rPr lang="en-US" sz="4000" b="1" kern="1200" dirty="0">
                <a:solidFill>
                  <a:srgbClr val="00B050"/>
                </a:solidFill>
                <a:latin typeface="Ink Free" panose="03080402000500000000" pitchFamily="66" charset="0"/>
              </a:rPr>
              <a:t/>
            </a:r>
            <a:br>
              <a:rPr lang="en-US" sz="4000" b="1" kern="1200" dirty="0">
                <a:solidFill>
                  <a:srgbClr val="00B050"/>
                </a:solidFill>
                <a:latin typeface="Ink Free" panose="03080402000500000000" pitchFamily="66" charset="0"/>
              </a:rPr>
            </a:br>
            <a:endParaRPr lang="en-US" sz="4000" kern="1200" dirty="0">
              <a:solidFill>
                <a:srgbClr val="00B050"/>
              </a:solidFill>
              <a:latin typeface="Ink Free" panose="03080402000500000000" pitchFamily="66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114A821F-8663-46BA-8CC0-D4C44F639F3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68824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="" xmlns:a16="http://schemas.microsoft.com/office/drawing/2014/main" id="{0BC96BD5-9BE9-05E4-97D3-6F8CB81B7D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903" r="-2" b="2080"/>
          <a:stretch/>
        </p:blipFill>
        <p:spPr bwMode="auto">
          <a:xfrm>
            <a:off x="3552503" y="97405"/>
            <a:ext cx="4301214" cy="4136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Instrumenty muzyczne | prace plastyczne">
            <a:extLst>
              <a:ext uri="{FF2B5EF4-FFF2-40B4-BE49-F238E27FC236}">
                <a16:creationId xmlns="" xmlns:a16="http://schemas.microsoft.com/office/drawing/2014/main" id="{79DBDD3F-C4CE-0627-1DAA-B109A7F953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204" t="12756" r="6454" b="12755"/>
          <a:stretch/>
        </p:blipFill>
        <p:spPr bwMode="auto">
          <a:xfrm>
            <a:off x="7513978" y="121684"/>
            <a:ext cx="4678026" cy="224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67EF550F-47CE-4FB2-9DAC-12AD835C833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59172" y="4177748"/>
            <a:ext cx="332539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8" descr="Papier – nie wyrzucaj, tylko twórz - Blogomat - blog drukarni ...">
            <a:extLst>
              <a:ext uri="{FF2B5EF4-FFF2-40B4-BE49-F238E27FC236}">
                <a16:creationId xmlns="" xmlns:a16="http://schemas.microsoft.com/office/drawing/2014/main" id="{D796D95E-C7FA-F8D7-67E3-5671166217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029" r="4" b="3377"/>
          <a:stretch/>
        </p:blipFill>
        <p:spPr bwMode="auto">
          <a:xfrm>
            <a:off x="3584289" y="4214749"/>
            <a:ext cx="4301214" cy="262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DIY ubrania dla dzieci w gazetach. Jak zrobić garnitur z gazet">
            <a:extLst>
              <a:ext uri="{FF2B5EF4-FFF2-40B4-BE49-F238E27FC236}">
                <a16:creationId xmlns="" xmlns:a16="http://schemas.microsoft.com/office/drawing/2014/main" id="{F1B2805C-C91C-3F4F-7AC2-14676CDE19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 b="38648"/>
          <a:stretch/>
        </p:blipFill>
        <p:spPr bwMode="auto">
          <a:xfrm>
            <a:off x="7975896" y="2401764"/>
            <a:ext cx="4081760" cy="4039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>
            <a:extLst>
              <a:ext uri="{FF2B5EF4-FFF2-40B4-BE49-F238E27FC236}">
                <a16:creationId xmlns="" xmlns:a16="http://schemas.microsoft.com/office/drawing/2014/main" id="{6DC8C5C3-41EA-F5E5-98BA-214E5E0EB9E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44" y="5675760"/>
            <a:ext cx="2645423" cy="88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5958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="" xmlns:a16="http://schemas.microsoft.com/office/drawing/2014/main" id="{FC3D2873-2194-4FB0-BFBA-7E7EEB98486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4" descr="Jak zrobić oryginalny świecznik własnymi rękami. Plastikowa i ...">
            <a:extLst>
              <a:ext uri="{FF2B5EF4-FFF2-40B4-BE49-F238E27FC236}">
                <a16:creationId xmlns="" xmlns:a16="http://schemas.microsoft.com/office/drawing/2014/main" id="{7B5AC1B4-E410-4954-C246-9D1DA6572D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455" r="2" b="2"/>
          <a:stretch/>
        </p:blipFill>
        <p:spPr bwMode="auto"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Świąteczne prezenty last minute. Szybkie i łatwe DIY | Diy, Słoiki ...">
            <a:extLst>
              <a:ext uri="{FF2B5EF4-FFF2-40B4-BE49-F238E27FC236}">
                <a16:creationId xmlns="" xmlns:a16="http://schemas.microsoft.com/office/drawing/2014/main" id="{339D8E95-95EF-67F9-C6F5-41888FE0C8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892" r="-1" b="16397"/>
          <a:stretch/>
        </p:blipFill>
        <p:spPr bwMode="auto"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Wiosenny wazon z butelki zrób to sam - Portal wnętrzarski ...">
            <a:extLst>
              <a:ext uri="{FF2B5EF4-FFF2-40B4-BE49-F238E27FC236}">
                <a16:creationId xmlns="" xmlns:a16="http://schemas.microsoft.com/office/drawing/2014/main" id="{05F28170-600E-6592-1FB2-D5B4F86230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959" r="-1" b="7942"/>
          <a:stretch/>
        </p:blipFill>
        <p:spPr bwMode="auto">
          <a:xfrm>
            <a:off x="5168353" y="3456432"/>
            <a:ext cx="7023646" cy="3401568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5" name="Freeform: Shape 14">
            <a:extLst>
              <a:ext uri="{FF2B5EF4-FFF2-40B4-BE49-F238E27FC236}">
                <a16:creationId xmlns="" xmlns:a16="http://schemas.microsoft.com/office/drawing/2014/main" id="{B228652A-FD81-4A3C-B164-2012BF4EEA5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5927943" cy="6858000"/>
          </a:xfrm>
          <a:custGeom>
            <a:avLst/>
            <a:gdLst>
              <a:gd name="connsiteX0" fmla="*/ 0 w 5927943"/>
              <a:gd name="connsiteY0" fmla="*/ 0 h 6858000"/>
              <a:gd name="connsiteX1" fmla="*/ 5129522 w 5927943"/>
              <a:gd name="connsiteY1" fmla="*/ 0 h 6858000"/>
              <a:gd name="connsiteX2" fmla="*/ 5289639 w 5927943"/>
              <a:gd name="connsiteY2" fmla="*/ 323150 h 6858000"/>
              <a:gd name="connsiteX3" fmla="*/ 5927943 w 5927943"/>
              <a:gd name="connsiteY3" fmla="*/ 3476847 h 6858000"/>
              <a:gd name="connsiteX4" fmla="*/ 5289639 w 5927943"/>
              <a:gd name="connsiteY4" fmla="*/ 6630545 h 6858000"/>
              <a:gd name="connsiteX5" fmla="*/ 5176937 w 5927943"/>
              <a:gd name="connsiteY5" fmla="*/ 6858000 h 6858000"/>
              <a:gd name="connsiteX6" fmla="*/ 0 w 592794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7943" h="6858000">
                <a:moveTo>
                  <a:pt x="0" y="0"/>
                </a:moveTo>
                <a:lnTo>
                  <a:pt x="5129522" y="0"/>
                </a:lnTo>
                <a:lnTo>
                  <a:pt x="5289639" y="323150"/>
                </a:lnTo>
                <a:cubicBezTo>
                  <a:pt x="5692631" y="1223391"/>
                  <a:pt x="5927943" y="2308646"/>
                  <a:pt x="5927943" y="3476847"/>
                </a:cubicBezTo>
                <a:cubicBezTo>
                  <a:pt x="5927943" y="4645048"/>
                  <a:pt x="5692631" y="5730304"/>
                  <a:pt x="5289639" y="6630545"/>
                </a:cubicBezTo>
                <a:lnTo>
                  <a:pt x="517693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7" name="Freeform: Shape 16">
            <a:extLst>
              <a:ext uri="{FF2B5EF4-FFF2-40B4-BE49-F238E27FC236}">
                <a16:creationId xmlns="" xmlns:a16="http://schemas.microsoft.com/office/drawing/2014/main" id="{FE8F25D8-4980-4C67-9E0C-7BE94C9CBFE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5917310" cy="6858000"/>
          </a:xfrm>
          <a:custGeom>
            <a:avLst/>
            <a:gdLst>
              <a:gd name="connsiteX0" fmla="*/ 0 w 5917310"/>
              <a:gd name="connsiteY0" fmla="*/ 0 h 6858000"/>
              <a:gd name="connsiteX1" fmla="*/ 5118889 w 5917310"/>
              <a:gd name="connsiteY1" fmla="*/ 0 h 6858000"/>
              <a:gd name="connsiteX2" fmla="*/ 5279006 w 5917310"/>
              <a:gd name="connsiteY2" fmla="*/ 323150 h 6858000"/>
              <a:gd name="connsiteX3" fmla="*/ 5917310 w 5917310"/>
              <a:gd name="connsiteY3" fmla="*/ 3476847 h 6858000"/>
              <a:gd name="connsiteX4" fmla="*/ 5279006 w 5917310"/>
              <a:gd name="connsiteY4" fmla="*/ 6630545 h 6858000"/>
              <a:gd name="connsiteX5" fmla="*/ 5166304 w 5917310"/>
              <a:gd name="connsiteY5" fmla="*/ 6858000 h 6858000"/>
              <a:gd name="connsiteX6" fmla="*/ 0 w 591731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17310" h="6858000">
                <a:moveTo>
                  <a:pt x="0" y="0"/>
                </a:moveTo>
                <a:lnTo>
                  <a:pt x="5118889" y="0"/>
                </a:lnTo>
                <a:lnTo>
                  <a:pt x="5279006" y="323150"/>
                </a:lnTo>
                <a:cubicBezTo>
                  <a:pt x="5681998" y="1223391"/>
                  <a:pt x="5917310" y="2308646"/>
                  <a:pt x="5917310" y="3476847"/>
                </a:cubicBezTo>
                <a:cubicBezTo>
                  <a:pt x="5917310" y="4645048"/>
                  <a:pt x="5681998" y="5730304"/>
                  <a:pt x="5279006" y="6630545"/>
                </a:cubicBezTo>
                <a:lnTo>
                  <a:pt x="516630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ytuł 1">
            <a:extLst>
              <a:ext uri="{FF2B5EF4-FFF2-40B4-BE49-F238E27FC236}">
                <a16:creationId xmlns="" xmlns:a16="http://schemas.microsoft.com/office/drawing/2014/main" id="{26B30299-8F31-B8FC-B24A-E77E1ED0A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1527048"/>
            <a:ext cx="5020056" cy="277063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b="1" kern="1200" dirty="0" err="1">
                <a:solidFill>
                  <a:srgbClr val="00B050"/>
                </a:solidFill>
                <a:latin typeface="Ink Free" panose="03080402000500000000" pitchFamily="66" charset="0"/>
              </a:rPr>
              <a:t>Czary</a:t>
            </a:r>
            <a:r>
              <a:rPr lang="pl-PL" sz="4600" b="1" dirty="0">
                <a:solidFill>
                  <a:srgbClr val="00B050"/>
                </a:solidFill>
                <a:latin typeface="Ink Free" panose="03080402000500000000" pitchFamily="66" charset="0"/>
              </a:rPr>
              <a:t/>
            </a:r>
            <a:br>
              <a:rPr lang="pl-PL" sz="4600" b="1" dirty="0">
                <a:solidFill>
                  <a:srgbClr val="00B050"/>
                </a:solidFill>
                <a:latin typeface="Ink Free" panose="03080402000500000000" pitchFamily="66" charset="0"/>
              </a:rPr>
            </a:br>
            <a:r>
              <a:rPr lang="en-US" sz="4600" b="1" kern="1200" dirty="0">
                <a:solidFill>
                  <a:srgbClr val="00B050"/>
                </a:solidFill>
                <a:latin typeface="Ink Free" panose="03080402000500000000" pitchFamily="66" charset="0"/>
              </a:rPr>
              <a:t>z </a:t>
            </a:r>
            <a:r>
              <a:rPr lang="en-US" sz="4600" b="1" kern="1200" dirty="0" err="1">
                <a:solidFill>
                  <a:srgbClr val="00B050"/>
                </a:solidFill>
                <a:latin typeface="Ink Free" panose="03080402000500000000" pitchFamily="66" charset="0"/>
              </a:rPr>
              <a:t>niepotrzebnych</a:t>
            </a:r>
            <a:r>
              <a:rPr lang="en-US" sz="4600" b="1" kern="1200" dirty="0">
                <a:solidFill>
                  <a:srgbClr val="00B050"/>
                </a:solidFill>
                <a:latin typeface="Ink Free" panose="03080402000500000000" pitchFamily="66" charset="0"/>
              </a:rPr>
              <a:t> </a:t>
            </a:r>
            <a:r>
              <a:rPr lang="en-US" sz="4600" b="1" kern="1200" dirty="0" err="1">
                <a:solidFill>
                  <a:srgbClr val="00B050"/>
                </a:solidFill>
                <a:latin typeface="Ink Free" panose="03080402000500000000" pitchFamily="66" charset="0"/>
              </a:rPr>
              <a:t>rzeczy</a:t>
            </a:r>
            <a:r>
              <a:rPr lang="en-US" sz="4600" b="1" kern="1200" dirty="0">
                <a:solidFill>
                  <a:srgbClr val="00B050"/>
                </a:solidFill>
                <a:latin typeface="Ink Free" panose="03080402000500000000" pitchFamily="66" charset="0"/>
              </a:rPr>
              <a:t>: </a:t>
            </a:r>
            <a:r>
              <a:rPr lang="en-US" sz="4600" b="1" kern="1200" dirty="0">
                <a:solidFill>
                  <a:srgbClr val="00B05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SZKŁO</a:t>
            </a:r>
            <a:r>
              <a:rPr lang="en-US" sz="4600" b="1" kern="1200" dirty="0">
                <a:solidFill>
                  <a:srgbClr val="C00000"/>
                </a:solidFill>
                <a:latin typeface="Ink Free" panose="03080402000500000000" pitchFamily="66" charset="0"/>
              </a:rPr>
              <a:t/>
            </a:r>
            <a:br>
              <a:rPr lang="en-US" sz="4600" b="1" kern="1200" dirty="0">
                <a:solidFill>
                  <a:srgbClr val="C00000"/>
                </a:solidFill>
                <a:latin typeface="Ink Free" panose="03080402000500000000" pitchFamily="66" charset="0"/>
              </a:rPr>
            </a:br>
            <a:endParaRPr lang="en-US" sz="4600" kern="1200" dirty="0">
              <a:solidFill>
                <a:srgbClr val="C00000"/>
              </a:solidFill>
              <a:latin typeface="Ink Free" panose="03080402000500000000" pitchFamily="66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1A214C69-1234-4E5D-91CD-BEA00204258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F86E49C8-40C0-4E80-BAC0-9A66298F1D1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89098" y="4461119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="" xmlns:a16="http://schemas.microsoft.com/office/drawing/2014/main" id="{09EA23A2-8AF1-D03B-D11A-C558EC7241D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09" y="5789260"/>
            <a:ext cx="2645423" cy="88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332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="" xmlns:a16="http://schemas.microsoft.com/office/drawing/2014/main" id="{6FB256BB-500F-02A5-0DC1-9874944052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122" y="233935"/>
            <a:ext cx="2454830" cy="822273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EA3D7CA8-99CC-60CD-98EA-6AF36FE5D60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4839481" y="2444122"/>
            <a:ext cx="2958541" cy="15074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Obraz 4">
            <a:extLst>
              <a:ext uri="{FF2B5EF4-FFF2-40B4-BE49-F238E27FC236}">
                <a16:creationId xmlns="" xmlns:a16="http://schemas.microsoft.com/office/drawing/2014/main" id="{37D245E5-DD33-585E-2BC9-1D892D5C2C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370" y="4835766"/>
            <a:ext cx="7372350" cy="72445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ymbol zastępczy zawartości 2"/>
          <p:cNvSpPr>
            <a:spLocks noGrp="1"/>
          </p:cNvSpPr>
          <p:nvPr>
            <p:ph idx="1"/>
          </p:nvPr>
        </p:nvSpPr>
        <p:spPr>
          <a:xfrm>
            <a:off x="3070003" y="1113768"/>
            <a:ext cx="5948556" cy="1080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3600" b="1" dirty="0" smtClean="0">
                <a:solidFill>
                  <a:srgbClr val="0070C0"/>
                </a:solidFill>
                <a:latin typeface="Segoe Print" panose="02000600000000000000" pitchFamily="2" charset="0"/>
              </a:rPr>
              <a:t>Dziękujemy </a:t>
            </a:r>
            <a:r>
              <a:rPr lang="pl-PL" sz="3600" b="1" dirty="0">
                <a:solidFill>
                  <a:srgbClr val="0070C0"/>
                </a:solidFill>
                <a:latin typeface="Segoe Print" panose="02000600000000000000" pitchFamily="2" charset="0"/>
              </a:rPr>
              <a:t>za uwagę!</a:t>
            </a:r>
          </a:p>
        </p:txBody>
      </p:sp>
      <p:sp>
        <p:nvSpPr>
          <p:cNvPr id="9" name="pole tekstowe 8"/>
          <p:cNvSpPr txBox="1"/>
          <p:nvPr/>
        </p:nvSpPr>
        <p:spPr>
          <a:xfrm>
            <a:off x="2441348" y="1886111"/>
            <a:ext cx="76125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>
                <a:solidFill>
                  <a:srgbClr val="0070C0"/>
                </a:solidFill>
                <a:latin typeface="Segoe UI Light" panose="020B0502040204020203" pitchFamily="34" charset="0"/>
              </a:rPr>
              <a:t>Materiał opracowany na zlecenie Związku Międzygminnego „Czysty Region” w ramach programu:</a:t>
            </a:r>
            <a:endParaRPr lang="pl-PL" sz="1400" b="1" dirty="0">
              <a:solidFill>
                <a:srgbClr val="0070C0"/>
              </a:solidFill>
              <a:latin typeface="Segoe UI Light" panose="020B0502040204020203" pitchFamily="34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="" xmlns:a16="http://schemas.microsoft.com/office/drawing/2014/main" id="{92CCC7B9-D93F-C3D1-1B0A-524C3D80AA4C}"/>
              </a:ext>
            </a:extLst>
          </p:cNvPr>
          <p:cNvSpPr txBox="1"/>
          <p:nvPr/>
        </p:nvSpPr>
        <p:spPr>
          <a:xfrm>
            <a:off x="1556061" y="5798130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200" b="1" dirty="0">
                <a:solidFill>
                  <a:schemeClr val="tx2"/>
                </a:solidFill>
                <a:effectLst/>
                <a:latin typeface="Segoe UI Ligh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Kompleksowa kampania edukacyjna i informacyjna Związku Międzygminnego „Czysty Region" w zakresie gospodarowania odpadami, </a:t>
            </a:r>
            <a:endParaRPr lang="pl-PL" sz="1200" b="1" dirty="0" smtClean="0">
              <a:solidFill>
                <a:schemeClr val="tx2"/>
              </a:solidFill>
              <a:effectLst/>
              <a:latin typeface="Segoe UI Ligh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pl-PL" sz="1200" b="1" dirty="0" smtClean="0">
                <a:solidFill>
                  <a:schemeClr val="tx2"/>
                </a:solidFill>
                <a:effectLst/>
                <a:latin typeface="Segoe UI Ligh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 </a:t>
            </a:r>
            <a:r>
              <a:rPr lang="pl-PL" sz="1200" b="1" dirty="0">
                <a:solidFill>
                  <a:schemeClr val="tx2"/>
                </a:solidFill>
                <a:effectLst/>
                <a:latin typeface="Segoe UI Ligh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nazwą: „Odpady jako cenny surowiec"</a:t>
            </a:r>
            <a:endParaRPr lang="pl-PL" sz="1600" dirty="0">
              <a:solidFill>
                <a:schemeClr val="tx2"/>
              </a:solidFill>
              <a:effectLst/>
              <a:latin typeface="Segoe UI Light" panose="020B0502040204020203" pitchFamily="34" charset="0"/>
              <a:ea typeface="Calibri" panose="020F0502020204030204" pitchFamily="34" charset="0"/>
            </a:endParaRPr>
          </a:p>
          <a:p>
            <a:pPr algn="ctr"/>
            <a:r>
              <a:rPr lang="pl-PL" sz="1200" dirty="0">
                <a:solidFill>
                  <a:schemeClr val="tx2"/>
                </a:solidFill>
                <a:effectLst/>
                <a:latin typeface="Segoe UI Light" panose="020B0502040204020203" pitchFamily="34" charset="0"/>
                <a:ea typeface="Calibri" panose="020F0502020204030204" pitchFamily="34" charset="0"/>
              </a:rPr>
              <a:t>Nr </a:t>
            </a:r>
            <a:r>
              <a:rPr lang="pl-PL" sz="1200" dirty="0" smtClean="0">
                <a:solidFill>
                  <a:schemeClr val="tx2"/>
                </a:solidFill>
                <a:effectLst/>
                <a:latin typeface="Segoe UI Light" panose="020B0502040204020203" pitchFamily="34" charset="0"/>
                <a:ea typeface="Calibri" panose="020F0502020204030204" pitchFamily="34" charset="0"/>
              </a:rPr>
              <a:t>umowy o dofinansowanie: </a:t>
            </a:r>
            <a:r>
              <a:rPr lang="pl-PL" sz="1200" dirty="0">
                <a:solidFill>
                  <a:schemeClr val="tx2"/>
                </a:solidFill>
                <a:effectLst/>
                <a:latin typeface="Segoe UI Light" panose="020B0502040204020203" pitchFamily="34" charset="0"/>
                <a:ea typeface="Calibri" panose="020F0502020204030204" pitchFamily="34" charset="0"/>
              </a:rPr>
              <a:t>RPOP.05.02.00-16-0018/17-00</a:t>
            </a:r>
            <a:endParaRPr lang="pl-PL" sz="1600" dirty="0">
              <a:solidFill>
                <a:schemeClr val="tx2"/>
              </a:solidFill>
              <a:effectLst/>
              <a:latin typeface="Segoe UI Light" panose="020B0502040204020203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81043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105</Words>
  <Application>Microsoft Office PowerPoint</Application>
  <PresentationFormat>Panoramiczny</PresentationFormat>
  <Paragraphs>28</Paragraphs>
  <Slides>16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6" baseType="lpstr">
      <vt:lpstr>Arial</vt:lpstr>
      <vt:lpstr>Calibri</vt:lpstr>
      <vt:lpstr>Calibri Light</vt:lpstr>
      <vt:lpstr>Dreaming Outloud Pro</vt:lpstr>
      <vt:lpstr>DuperPro-Bold</vt:lpstr>
      <vt:lpstr>Ebrima</vt:lpstr>
      <vt:lpstr>Ink Free</vt:lpstr>
      <vt:lpstr>Segoe Print</vt:lpstr>
      <vt:lpstr>Segoe UI Light</vt:lpstr>
      <vt:lpstr>Motyw pakietu Office</vt:lpstr>
      <vt:lpstr>Prezentacja programu PowerPoint</vt:lpstr>
      <vt:lpstr>Prezentacja programu PowerPoint</vt:lpstr>
      <vt:lpstr>Prezentacja programu PowerPoint</vt:lpstr>
      <vt:lpstr>Czym są ODPADY ?</vt:lpstr>
      <vt:lpstr>Prezentacja programu PowerPoint</vt:lpstr>
      <vt:lpstr>Nadal za dużo wyrzucamy! </vt:lpstr>
      <vt:lpstr>Hierarchia  sposobów postępowania z odpadami</vt:lpstr>
      <vt:lpstr>Prezentacja programu PowerPoint</vt:lpstr>
      <vt:lpstr>Prezentacja programu PowerPoint</vt:lpstr>
      <vt:lpstr>Prezentacja programu PowerPoint</vt:lpstr>
      <vt:lpstr>Czary z niepotrzebnych rzeczy: PLASTIK </vt:lpstr>
      <vt:lpstr>Czary z niepotrzebnych rzeczy:  KARTONIKI PO SOKACH </vt:lpstr>
      <vt:lpstr>Czary z niepotrzebnych rzeczy: METAL </vt:lpstr>
      <vt:lpstr>Czary z niepotrzebnych rzeczy: PAPIER </vt:lpstr>
      <vt:lpstr>Czary z niepotrzebnych rzeczy: SZKŁO 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Katarzyna</dc:creator>
  <cp:lastModifiedBy>Anna Piróg</cp:lastModifiedBy>
  <cp:revision>9</cp:revision>
  <dcterms:created xsi:type="dcterms:W3CDTF">2022-08-10T10:31:13Z</dcterms:created>
  <dcterms:modified xsi:type="dcterms:W3CDTF">2023-09-25T14:21:36Z</dcterms:modified>
</cp:coreProperties>
</file>