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435" r:id="rId2"/>
    <p:sldId id="436" r:id="rId3"/>
    <p:sldId id="437" r:id="rId4"/>
    <p:sldId id="438" r:id="rId5"/>
    <p:sldId id="439" r:id="rId6"/>
    <p:sldId id="440" r:id="rId7"/>
    <p:sldId id="412" r:id="rId8"/>
    <p:sldId id="442" r:id="rId9"/>
    <p:sldId id="443" r:id="rId10"/>
    <p:sldId id="444" r:id="rId11"/>
    <p:sldId id="445" r:id="rId12"/>
    <p:sldId id="446" r:id="rId13"/>
    <p:sldId id="447" r:id="rId14"/>
    <p:sldId id="449" r:id="rId15"/>
    <p:sldId id="478" r:id="rId16"/>
    <p:sldId id="450" r:id="rId17"/>
    <p:sldId id="477" r:id="rId18"/>
    <p:sldId id="453" r:id="rId19"/>
    <p:sldId id="454" r:id="rId20"/>
    <p:sldId id="456" r:id="rId21"/>
    <p:sldId id="457" r:id="rId22"/>
    <p:sldId id="458" r:id="rId23"/>
    <p:sldId id="475" r:id="rId24"/>
    <p:sldId id="474" r:id="rId25"/>
    <p:sldId id="460" r:id="rId26"/>
    <p:sldId id="463" r:id="rId27"/>
    <p:sldId id="464" r:id="rId28"/>
    <p:sldId id="465" r:id="rId29"/>
    <p:sldId id="467" r:id="rId30"/>
    <p:sldId id="468" r:id="rId31"/>
    <p:sldId id="469" r:id="rId32"/>
    <p:sldId id="476" r:id="rId33"/>
    <p:sldId id="473" r:id="rId3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weł Szadziewicz" initials="PS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5"/>
    <a:srgbClr val="0070C0"/>
    <a:srgbClr val="FFFFFF"/>
    <a:srgbClr val="6E502A"/>
    <a:srgbClr val="EEC03F"/>
    <a:srgbClr val="59BA52"/>
    <a:srgbClr val="007F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6" autoAdjust="0"/>
    <p:restoredTop sz="94129" autoAdjust="0"/>
  </p:normalViewPr>
  <p:slideViewPr>
    <p:cSldViewPr>
      <p:cViewPr varScale="1">
        <p:scale>
          <a:sx n="128" d="100"/>
          <a:sy n="128" d="100"/>
        </p:scale>
        <p:origin x="1176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3976CE-D416-47E0-9D22-B31244B740D7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4DFFB-5D91-4F16-AA06-BEEB71C151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341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+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,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94199-AF10-47F4-BD96-558930D92393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2247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4DFFB-5D91-4F16-AA06-BEEB71C1516B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4643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34DFFB-5D91-4F16-AA06-BEEB71C1516B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7357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4DFFB-5D91-4F16-AA06-BEEB71C1516B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4561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+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,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94199-AF10-47F4-BD96-558930D92393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0638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1764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162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0510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04133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6678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1862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158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919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7879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9467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A02B-93B6-4351-8E33-2A600AA0A7F6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2567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6A02B-93B6-4351-8E33-2A600AA0A7F6}" type="datetimeFigureOut">
              <a:rPr lang="pl-PL" smtClean="0"/>
              <a:t>2023-09-25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92EF6-5030-4609-B42E-13BA7E81C1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9965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9.png"/><Relationship Id="rId5" Type="http://schemas.microsoft.com/office/2007/relationships/hdphoto" Target="../media/hdphoto2.wdp"/><Relationship Id="rId10" Type="http://schemas.openxmlformats.org/officeDocument/2006/relationships/image" Target="../media/image8.jpeg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9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8.jpe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4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25.png"/><Relationship Id="rId9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9.png"/><Relationship Id="rId5" Type="http://schemas.openxmlformats.org/officeDocument/2006/relationships/image" Target="../media/image32.png"/><Relationship Id="rId10" Type="http://schemas.openxmlformats.org/officeDocument/2006/relationships/image" Target="../media/image37.jpe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12" Type="http://schemas.openxmlformats.org/officeDocument/2006/relationships/image" Target="../media/image47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6.jpeg"/><Relationship Id="rId5" Type="http://schemas.microsoft.com/office/2007/relationships/hdphoto" Target="../media/hdphoto3.wdp"/><Relationship Id="rId10" Type="http://schemas.openxmlformats.org/officeDocument/2006/relationships/image" Target="../media/image8.jpeg"/><Relationship Id="rId4" Type="http://schemas.openxmlformats.org/officeDocument/2006/relationships/image" Target="../media/image13.png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52.png"/><Relationship Id="rId7" Type="http://schemas.microsoft.com/office/2007/relationships/hdphoto" Target="../media/hdphoto3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1.jpeg"/><Relationship Id="rId5" Type="http://schemas.openxmlformats.org/officeDocument/2006/relationships/image" Target="../media/image58.png"/><Relationship Id="rId10" Type="http://schemas.openxmlformats.org/officeDocument/2006/relationships/image" Target="../media/image8.jpeg"/><Relationship Id="rId4" Type="http://schemas.openxmlformats.org/officeDocument/2006/relationships/image" Target="../media/image57.png"/><Relationship Id="rId9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65.png"/><Relationship Id="rId7" Type="http://schemas.microsoft.com/office/2007/relationships/hdphoto" Target="../media/hdphoto3.wdp"/><Relationship Id="rId12" Type="http://schemas.openxmlformats.org/officeDocument/2006/relationships/image" Target="../media/image69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68.jpg"/><Relationship Id="rId5" Type="http://schemas.openxmlformats.org/officeDocument/2006/relationships/image" Target="../media/image67.png"/><Relationship Id="rId10" Type="http://schemas.openxmlformats.org/officeDocument/2006/relationships/image" Target="../media/image9.png"/><Relationship Id="rId4" Type="http://schemas.openxmlformats.org/officeDocument/2006/relationships/image" Target="../media/image66.png"/><Relationship Id="rId9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7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image" Target="../media/image20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17" Type="http://schemas.openxmlformats.org/officeDocument/2006/relationships/image" Target="../media/image85.png"/><Relationship Id="rId2" Type="http://schemas.openxmlformats.org/officeDocument/2006/relationships/image" Target="../media/image22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5" Type="http://schemas.openxmlformats.org/officeDocument/2006/relationships/image" Target="../media/image84.png"/><Relationship Id="rId10" Type="http://schemas.openxmlformats.org/officeDocument/2006/relationships/image" Target="../media/image79.png"/><Relationship Id="rId4" Type="http://schemas.openxmlformats.org/officeDocument/2006/relationships/image" Target="../media/image19.png"/><Relationship Id="rId9" Type="http://schemas.openxmlformats.org/officeDocument/2006/relationships/image" Target="../media/image78.png"/><Relationship Id="rId14" Type="http://schemas.openxmlformats.org/officeDocument/2006/relationships/image" Target="../media/image8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10" Type="http://schemas.openxmlformats.org/officeDocument/2006/relationships/image" Target="../media/image9.png"/><Relationship Id="rId4" Type="http://schemas.openxmlformats.org/officeDocument/2006/relationships/image" Target="../media/image87.jpeg"/><Relationship Id="rId9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9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openxmlformats.org/officeDocument/2006/relationships/image" Target="../media/image9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microsoft.com/office/2007/relationships/hdphoto" Target="../media/hdphoto3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39.png"/><Relationship Id="rId4" Type="http://schemas.microsoft.com/office/2007/relationships/hdphoto" Target="../media/hdphoto2.wdp"/><Relationship Id="rId9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9" t="12451" r="26916" b="20269"/>
          <a:stretch/>
        </p:blipFill>
        <p:spPr>
          <a:xfrm>
            <a:off x="5508239" y="728699"/>
            <a:ext cx="3168353" cy="4968553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194252" y="2492896"/>
            <a:ext cx="56738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b="1" dirty="0">
                <a:solidFill>
                  <a:srgbClr val="0070C0"/>
                </a:solidFill>
                <a:latin typeface="Segoe Print" panose="02000600000000000000" pitchFamily="2" charset="0"/>
              </a:rPr>
              <a:t>Zostań </a:t>
            </a:r>
            <a:r>
              <a:rPr lang="pl-PL" sz="5400" b="1" dirty="0" err="1">
                <a:solidFill>
                  <a:srgbClr val="0070C0"/>
                </a:solidFill>
                <a:latin typeface="Segoe Print" panose="02000600000000000000" pitchFamily="2" charset="0"/>
              </a:rPr>
              <a:t>EKObohaterem</a:t>
            </a:r>
            <a:r>
              <a:rPr lang="pl-PL" sz="5400" b="1" dirty="0">
                <a:solidFill>
                  <a:srgbClr val="0070C0"/>
                </a:solidFill>
                <a:latin typeface="Segoe Print" panose="02000600000000000000" pitchFamily="2" charset="0"/>
              </a:rPr>
              <a:t>!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66CC39E0-1A65-6450-3D29-3913EE598E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907704" y="146412"/>
            <a:ext cx="2486238" cy="12667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4D4EF668-B162-32A2-9187-4562409AE6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36" y="5877272"/>
            <a:ext cx="8217556" cy="807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20" y="235944"/>
            <a:ext cx="1159775" cy="115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93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22" y="1137981"/>
            <a:ext cx="8401050" cy="5114925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8231" y="2276872"/>
            <a:ext cx="6091644" cy="4117111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4C84A598-D5C4-B87F-608D-CC2660E5093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79512" y="116632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324" y="178349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21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061">
            <a:off x="4938253" y="4149373"/>
            <a:ext cx="2110427" cy="22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919" y="1074758"/>
            <a:ext cx="4321081" cy="292573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150" y="1155032"/>
            <a:ext cx="4227380" cy="2887069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2723329" y="250458"/>
            <a:ext cx="41585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b="1" dirty="0">
                <a:solidFill>
                  <a:srgbClr val="0070C0"/>
                </a:solidFill>
                <a:latin typeface="Segoe Print" panose="02000600000000000000" pitchFamily="2" charset="0"/>
              </a:rPr>
              <a:t>Co wybierasz?</a:t>
            </a:r>
          </a:p>
        </p:txBody>
      </p:sp>
      <p:sp>
        <p:nvSpPr>
          <p:cNvPr id="7" name="Mnożenie 6"/>
          <p:cNvSpPr/>
          <p:nvPr/>
        </p:nvSpPr>
        <p:spPr>
          <a:xfrm>
            <a:off x="578546" y="1184476"/>
            <a:ext cx="3852727" cy="2904011"/>
          </a:xfrm>
          <a:prstGeom prst="mathMultiply">
            <a:avLst>
              <a:gd name="adj1" fmla="val 1318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42529" l="0" r="4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181" b="54981"/>
          <a:stretch/>
        </p:blipFill>
        <p:spPr>
          <a:xfrm>
            <a:off x="8061732" y="3298476"/>
            <a:ext cx="821862" cy="706587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46552" l="52464" r="965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819" r="4010" b="54598"/>
          <a:stretch/>
        </p:blipFill>
        <p:spPr>
          <a:xfrm>
            <a:off x="323527" y="3317572"/>
            <a:ext cx="648073" cy="687492"/>
          </a:xfrm>
          <a:prstGeom prst="rect">
            <a:avLst/>
          </a:prstGeom>
        </p:spPr>
      </p:pic>
      <p:cxnSp>
        <p:nvCxnSpPr>
          <p:cNvPr id="3" name="Łącznik prosty ze strzałką 2"/>
          <p:cNvCxnSpPr/>
          <p:nvPr/>
        </p:nvCxnSpPr>
        <p:spPr>
          <a:xfrm>
            <a:off x="1979712" y="3861048"/>
            <a:ext cx="720080" cy="648072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ze strzałką 13"/>
          <p:cNvCxnSpPr/>
          <p:nvPr/>
        </p:nvCxnSpPr>
        <p:spPr>
          <a:xfrm flipV="1">
            <a:off x="6195324" y="3861048"/>
            <a:ext cx="824948" cy="626554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/>
          <p:cNvSpPr txBox="1"/>
          <p:nvPr/>
        </p:nvSpPr>
        <p:spPr>
          <a:xfrm>
            <a:off x="1763687" y="4797152"/>
            <a:ext cx="27986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0070C0"/>
                </a:solidFill>
                <a:latin typeface="Segoe Print" panose="02000600000000000000" pitchFamily="2" charset="0"/>
              </a:rPr>
              <a:t>Małymi kroczkami możemy osiągnąć duże efekty!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A65260EC-F367-56B4-1D4D-6552237D1DF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79512" y="44624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Obraz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324" y="178349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83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accel="6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41950" y="1466273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Segoe Print" panose="02000600000000000000" pitchFamily="2" charset="0"/>
              </a:rPr>
              <a:t>To substancje lub przedmioty, których</a:t>
            </a:r>
          </a:p>
          <a:p>
            <a:pPr marL="0" indent="0" algn="just">
              <a:buNone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Segoe Print" panose="02000600000000000000" pitchFamily="2" charset="0"/>
              </a:rPr>
              <a:t>się pozbywamy.</a:t>
            </a:r>
          </a:p>
          <a:p>
            <a:pPr marL="0" indent="0" algn="just">
              <a:buNone/>
            </a:pP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71600" y="309565"/>
            <a:ext cx="8229600" cy="1143000"/>
          </a:xfrm>
        </p:spPr>
        <p:txBody>
          <a:bodyPr/>
          <a:lstStyle/>
          <a:p>
            <a:r>
              <a:rPr lang="pl-PL" b="1" dirty="0">
                <a:solidFill>
                  <a:srgbClr val="0070C0"/>
                </a:solidFill>
                <a:latin typeface="Segoe Print" panose="02000600000000000000" pitchFamily="2" charset="0"/>
              </a:rPr>
              <a:t>Czym są ODPADY ?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191" y="1323240"/>
            <a:ext cx="3561209" cy="205982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573016"/>
            <a:ext cx="1800225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790100"/>
            <a:ext cx="1308348" cy="1514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684" y="3393442"/>
            <a:ext cx="15525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6343">
            <a:off x="285202" y="5488716"/>
            <a:ext cx="987850" cy="108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6033">
            <a:off x="5188330" y="3425157"/>
            <a:ext cx="1867060" cy="2070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89173"/>
            <a:ext cx="1738050" cy="1942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3453">
            <a:off x="1918784" y="4635960"/>
            <a:ext cx="319087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91131">
            <a:off x="5682934" y="5147373"/>
            <a:ext cx="1301852" cy="148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10">
            <a:extLst>
              <a:ext uri="{FF2B5EF4-FFF2-40B4-BE49-F238E27FC236}">
                <a16:creationId xmlns="" xmlns:a16="http://schemas.microsoft.com/office/drawing/2014/main" id="{A16EC323-FF28-E73F-F438-10C07E0E292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17362" y="158682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590" y="158682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03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1"/>
          <p:cNvSpPr txBox="1">
            <a:spLocks/>
          </p:cNvSpPr>
          <p:nvPr/>
        </p:nvSpPr>
        <p:spPr>
          <a:xfrm>
            <a:off x="318781" y="404255"/>
            <a:ext cx="6630314" cy="865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rgbClr val="0070C0"/>
                </a:solidFill>
                <a:latin typeface="Segoe Print" panose="02000600000000000000" pitchFamily="2" charset="0"/>
              </a:rPr>
              <a:t>Ile odpadów produkujemy </a:t>
            </a:r>
            <a:br>
              <a:rPr lang="pl-PL" b="1" dirty="0">
                <a:solidFill>
                  <a:srgbClr val="0070C0"/>
                </a:solidFill>
                <a:latin typeface="Segoe Print" panose="02000600000000000000" pitchFamily="2" charset="0"/>
              </a:rPr>
            </a:br>
            <a:r>
              <a:rPr lang="pl-PL" b="1" dirty="0">
                <a:solidFill>
                  <a:srgbClr val="0070C0"/>
                </a:solidFill>
                <a:latin typeface="Segoe Print" panose="02000600000000000000" pitchFamily="2" charset="0"/>
              </a:rPr>
              <a:t>w naszych domach w ciągu roku?</a:t>
            </a:r>
          </a:p>
        </p:txBody>
      </p:sp>
      <p:sp>
        <p:nvSpPr>
          <p:cNvPr id="7" name="Elipsa 6"/>
          <p:cNvSpPr/>
          <p:nvPr/>
        </p:nvSpPr>
        <p:spPr>
          <a:xfrm>
            <a:off x="5436096" y="2287825"/>
            <a:ext cx="1990383" cy="124643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 smtClean="0">
                <a:latin typeface="Segoe Print" panose="02000600000000000000" pitchFamily="2" charset="0"/>
              </a:rPr>
              <a:t>450 </a:t>
            </a:r>
            <a:r>
              <a:rPr lang="pl-PL" sz="2400" b="1" dirty="0">
                <a:latin typeface="Segoe Print" panose="02000600000000000000" pitchFamily="2" charset="0"/>
              </a:rPr>
              <a:t>kg</a:t>
            </a:r>
          </a:p>
        </p:txBody>
      </p:sp>
      <p:pic>
        <p:nvPicPr>
          <p:cNvPr id="1026" name="Picture 2" descr="GOAP Bioodpady – Zaczynamy zbierać odpady biodegradowalne do brązowych  pojemnikó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5" y="1484784"/>
            <a:ext cx="4529170" cy="452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trzałka w prawo 1"/>
          <p:cNvSpPr/>
          <p:nvPr/>
        </p:nvSpPr>
        <p:spPr>
          <a:xfrm>
            <a:off x="4427984" y="2729877"/>
            <a:ext cx="864096" cy="4835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Strzałka w prawo 25"/>
          <p:cNvSpPr/>
          <p:nvPr/>
        </p:nvSpPr>
        <p:spPr>
          <a:xfrm rot="5400000">
            <a:off x="6133550" y="3805328"/>
            <a:ext cx="595474" cy="4835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509" y="4826381"/>
            <a:ext cx="1551626" cy="178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4722479" y="5157192"/>
            <a:ext cx="14670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 dirty="0">
                <a:solidFill>
                  <a:srgbClr val="FF0000"/>
                </a:solidFill>
              </a:rPr>
              <a:t>130 x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38793E48-0327-E044-1D1B-541DFCD3384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7092280" y="204947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95485"/>
            <a:ext cx="867920" cy="867158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62" y="4690812"/>
            <a:ext cx="803418" cy="91423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296" y="4622294"/>
            <a:ext cx="867429" cy="982752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6" y="4705721"/>
            <a:ext cx="791710" cy="902942"/>
          </a:xfrm>
          <a:prstGeom prst="rect">
            <a:avLst/>
          </a:prstGeom>
        </p:spPr>
      </p:pic>
      <p:sp>
        <p:nvSpPr>
          <p:cNvPr id="12" name="pole tekstowe 11"/>
          <p:cNvSpPr txBox="1"/>
          <p:nvPr/>
        </p:nvSpPr>
        <p:spPr>
          <a:xfrm>
            <a:off x="155649" y="5157768"/>
            <a:ext cx="5918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50" b="1" dirty="0" smtClean="0">
                <a:solidFill>
                  <a:schemeClr val="bg1"/>
                </a:solidFill>
              </a:rPr>
              <a:t>PAPIER</a:t>
            </a:r>
            <a:endParaRPr lang="pl-PL" sz="1050" b="1" dirty="0">
              <a:solidFill>
                <a:schemeClr val="bg1"/>
              </a:solidFill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1035478" y="5165462"/>
            <a:ext cx="5357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50" b="1" dirty="0" smtClean="0">
                <a:solidFill>
                  <a:schemeClr val="bg1"/>
                </a:solidFill>
              </a:rPr>
              <a:t>SZKŁO</a:t>
            </a:r>
            <a:endParaRPr lang="pl-PL" sz="1050" b="1" dirty="0">
              <a:solidFill>
                <a:schemeClr val="bg1"/>
              </a:solidFill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1746443" y="5047754"/>
            <a:ext cx="86113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900" b="1" dirty="0" smtClean="0">
                <a:solidFill>
                  <a:schemeClr val="bg1"/>
                </a:solidFill>
              </a:rPr>
              <a:t>METALE </a:t>
            </a:r>
          </a:p>
          <a:p>
            <a:pPr algn="ctr"/>
            <a:r>
              <a:rPr lang="pl-PL" sz="900" b="1" dirty="0" smtClean="0">
                <a:solidFill>
                  <a:schemeClr val="bg1"/>
                </a:solidFill>
              </a:rPr>
              <a:t>I TWORZYWA </a:t>
            </a:r>
          </a:p>
          <a:p>
            <a:pPr algn="ctr"/>
            <a:r>
              <a:rPr lang="pl-PL" sz="900" b="1" dirty="0" smtClean="0">
                <a:solidFill>
                  <a:schemeClr val="bg1"/>
                </a:solidFill>
              </a:rPr>
              <a:t>SZTUCZNE</a:t>
            </a:r>
            <a:endParaRPr lang="pl-PL" sz="9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95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821" y="5373181"/>
            <a:ext cx="3543300" cy="8001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485" y="4083918"/>
            <a:ext cx="4486275" cy="857250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838" y="4915981"/>
            <a:ext cx="4037280" cy="578513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832" y="3325678"/>
            <a:ext cx="4517430" cy="836561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82042" y="136916"/>
            <a:ext cx="9144000" cy="1143000"/>
          </a:xfrm>
        </p:spPr>
        <p:txBody>
          <a:bodyPr>
            <a:noAutofit/>
          </a:bodyPr>
          <a:lstStyle/>
          <a:p>
            <a:r>
              <a:rPr lang="pl-PL" sz="3200" b="1" dirty="0">
                <a:solidFill>
                  <a:srgbClr val="0070C0"/>
                </a:solidFill>
                <a:latin typeface="Segoe Print" panose="02000600000000000000" pitchFamily="2" charset="0"/>
              </a:rPr>
              <a:t>Hierarchia  sposobów </a:t>
            </a:r>
            <a:br>
              <a:rPr lang="pl-PL" sz="3200" b="1" dirty="0">
                <a:solidFill>
                  <a:srgbClr val="0070C0"/>
                </a:solidFill>
                <a:latin typeface="Segoe Print" panose="02000600000000000000" pitchFamily="2" charset="0"/>
              </a:rPr>
            </a:br>
            <a:r>
              <a:rPr lang="pl-PL" sz="3200" b="1" dirty="0">
                <a:solidFill>
                  <a:srgbClr val="0070C0"/>
                </a:solidFill>
                <a:latin typeface="Segoe Print" panose="02000600000000000000" pitchFamily="2" charset="0"/>
              </a:rPr>
              <a:t>postępowania z odpadami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4147" y="2553478"/>
            <a:ext cx="5991225" cy="847725"/>
          </a:xfrm>
          <a:prstGeom prst="rect">
            <a:avLst/>
          </a:prstGeom>
        </p:spPr>
      </p:pic>
      <p:pic>
        <p:nvPicPr>
          <p:cNvPr id="19" name="Obraz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8479" y="2021796"/>
            <a:ext cx="4261458" cy="547344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485" y="1208768"/>
            <a:ext cx="6019800" cy="876300"/>
          </a:xfrm>
          <a:prstGeom prst="rect">
            <a:avLst/>
          </a:prstGeom>
        </p:spPr>
      </p:pic>
      <p:sp>
        <p:nvSpPr>
          <p:cNvPr id="6" name="Elipsa 5"/>
          <p:cNvSpPr/>
          <p:nvPr/>
        </p:nvSpPr>
        <p:spPr>
          <a:xfrm>
            <a:off x="306542" y="3906281"/>
            <a:ext cx="1164994" cy="10832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1" name="Obraz 20"/>
          <p:cNvPicPr>
            <a:picLocks noChangeAspect="1"/>
          </p:cNvPicPr>
          <p:nvPr/>
        </p:nvPicPr>
        <p:blipFill rotWithShape="1">
          <a:blip r:embed="rId9"/>
          <a:srcRect t="9126"/>
          <a:stretch/>
        </p:blipFill>
        <p:spPr>
          <a:xfrm>
            <a:off x="4351894" y="6093296"/>
            <a:ext cx="3532474" cy="732513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FE6F657E-334C-7298-B5AA-DF825BE25E9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5180605" y="4173403"/>
            <a:ext cx="2396657" cy="12211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324" y="178349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62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" y="1173476"/>
            <a:ext cx="9142857" cy="4761905"/>
          </a:xfrm>
          <a:prstGeom prst="rect">
            <a:avLst/>
          </a:prstGeom>
        </p:spPr>
      </p:pic>
      <p:sp>
        <p:nvSpPr>
          <p:cNvPr id="8" name="Tytuł 1"/>
          <p:cNvSpPr txBox="1">
            <a:spLocks/>
          </p:cNvSpPr>
          <p:nvPr/>
        </p:nvSpPr>
        <p:spPr>
          <a:xfrm>
            <a:off x="1907704" y="-21717"/>
            <a:ext cx="5693804" cy="865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600" b="1" dirty="0">
                <a:solidFill>
                  <a:srgbClr val="0070C0"/>
                </a:solidFill>
                <a:latin typeface="Segoe Print" panose="02000600000000000000" pitchFamily="2" charset="0"/>
              </a:rPr>
              <a:t>Cykl życia odpadów</a:t>
            </a:r>
          </a:p>
        </p:txBody>
      </p:sp>
      <p:sp>
        <p:nvSpPr>
          <p:cNvPr id="17" name="Elipsa 16"/>
          <p:cNvSpPr/>
          <p:nvPr/>
        </p:nvSpPr>
        <p:spPr>
          <a:xfrm>
            <a:off x="6386259" y="1103877"/>
            <a:ext cx="2866261" cy="2109099"/>
          </a:xfrm>
          <a:prstGeom prst="ellipse">
            <a:avLst/>
          </a:prstGeom>
          <a:noFill/>
          <a:ln w="412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Elipsa 17"/>
          <p:cNvSpPr/>
          <p:nvPr/>
        </p:nvSpPr>
        <p:spPr>
          <a:xfrm>
            <a:off x="3355904" y="2708417"/>
            <a:ext cx="2728264" cy="1440663"/>
          </a:xfrm>
          <a:prstGeom prst="ellipse">
            <a:avLst/>
          </a:prstGeom>
          <a:noFill/>
          <a:ln w="412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Elipsa 18"/>
          <p:cNvSpPr/>
          <p:nvPr/>
        </p:nvSpPr>
        <p:spPr>
          <a:xfrm>
            <a:off x="1964093" y="881658"/>
            <a:ext cx="3053684" cy="1899270"/>
          </a:xfrm>
          <a:prstGeom prst="ellipse">
            <a:avLst/>
          </a:prstGeom>
          <a:noFill/>
          <a:ln w="412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Elipsa 19"/>
          <p:cNvSpPr/>
          <p:nvPr/>
        </p:nvSpPr>
        <p:spPr>
          <a:xfrm>
            <a:off x="6276856" y="2861631"/>
            <a:ext cx="1895544" cy="1575481"/>
          </a:xfrm>
          <a:prstGeom prst="ellipse">
            <a:avLst/>
          </a:prstGeom>
          <a:noFill/>
          <a:ln w="412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Elipsa 22"/>
          <p:cNvSpPr/>
          <p:nvPr/>
        </p:nvSpPr>
        <p:spPr>
          <a:xfrm>
            <a:off x="1310082" y="2922499"/>
            <a:ext cx="2002912" cy="1341992"/>
          </a:xfrm>
          <a:prstGeom prst="ellipse">
            <a:avLst/>
          </a:prstGeom>
          <a:noFill/>
          <a:ln w="412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Elipsa 23"/>
          <p:cNvSpPr/>
          <p:nvPr/>
        </p:nvSpPr>
        <p:spPr>
          <a:xfrm>
            <a:off x="25165" y="4198816"/>
            <a:ext cx="1478507" cy="1246408"/>
          </a:xfrm>
          <a:prstGeom prst="ellipse">
            <a:avLst/>
          </a:prstGeom>
          <a:noFill/>
          <a:ln w="412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Elipsa 24"/>
          <p:cNvSpPr/>
          <p:nvPr/>
        </p:nvSpPr>
        <p:spPr>
          <a:xfrm>
            <a:off x="-186911" y="2514709"/>
            <a:ext cx="1844225" cy="1490355"/>
          </a:xfrm>
          <a:prstGeom prst="ellipse">
            <a:avLst/>
          </a:prstGeom>
          <a:noFill/>
          <a:ln w="412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 2"/>
          <p:cNvSpPr/>
          <p:nvPr/>
        </p:nvSpPr>
        <p:spPr>
          <a:xfrm>
            <a:off x="4552972" y="6884160"/>
            <a:ext cx="2728264" cy="5052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Elipsa 21"/>
          <p:cNvSpPr/>
          <p:nvPr/>
        </p:nvSpPr>
        <p:spPr>
          <a:xfrm>
            <a:off x="1371847" y="4812662"/>
            <a:ext cx="2643432" cy="1341992"/>
          </a:xfrm>
          <a:prstGeom prst="ellipse">
            <a:avLst/>
          </a:prstGeom>
          <a:noFill/>
          <a:ln w="412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Elipsa 20"/>
          <p:cNvSpPr/>
          <p:nvPr/>
        </p:nvSpPr>
        <p:spPr>
          <a:xfrm>
            <a:off x="5362326" y="4200221"/>
            <a:ext cx="3837821" cy="2109099"/>
          </a:xfrm>
          <a:prstGeom prst="ellipse">
            <a:avLst/>
          </a:prstGeom>
          <a:noFill/>
          <a:ln w="412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rostokąt: zaokrąglone rogi 1">
            <a:extLst>
              <a:ext uri="{FF2B5EF4-FFF2-40B4-BE49-F238E27FC236}">
                <a16:creationId xmlns="" xmlns:a16="http://schemas.microsoft.com/office/drawing/2014/main" id="{0978BEC3-BCE3-4329-A876-46401516B1CE}"/>
              </a:ext>
            </a:extLst>
          </p:cNvPr>
          <p:cNvSpPr/>
          <p:nvPr/>
        </p:nvSpPr>
        <p:spPr>
          <a:xfrm>
            <a:off x="2323506" y="6554386"/>
            <a:ext cx="2728264" cy="37984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="" xmlns:a16="http://schemas.microsoft.com/office/drawing/2014/main" id="{89654F09-6F22-4E75-A450-3E03B6BBDD91}"/>
              </a:ext>
            </a:extLst>
          </p:cNvPr>
          <p:cNvSpPr/>
          <p:nvPr/>
        </p:nvSpPr>
        <p:spPr>
          <a:xfrm>
            <a:off x="8532440" y="3452957"/>
            <a:ext cx="288172" cy="1200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0C4E1373-11E2-8E5D-DB7A-D8C19BB57A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47623" y="101605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8172400" y="5298992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4937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3" grpId="0" animBg="1"/>
      <p:bldP spid="24" grpId="0" animBg="1"/>
      <p:bldP spid="25" grpId="0" animBg="1"/>
      <p:bldP spid="22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 txBox="1">
            <a:spLocks/>
          </p:cNvSpPr>
          <p:nvPr/>
        </p:nvSpPr>
        <p:spPr>
          <a:xfrm>
            <a:off x="1206732" y="1021373"/>
            <a:ext cx="6478488" cy="503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600" b="1" dirty="0">
                <a:solidFill>
                  <a:srgbClr val="0070C0"/>
                </a:solidFill>
                <a:latin typeface="Segoe Print" panose="02000600000000000000" pitchFamily="2" charset="0"/>
              </a:rPr>
              <a:t>WSZYSCY MUSIMY SEGREGOWAĆ!!!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C9B9F14B-C19C-EDCB-4280-EC1890E7B2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43508" y="5609821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60848"/>
            <a:ext cx="6687445" cy="3168352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5733256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9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888" y="5556451"/>
            <a:ext cx="3314723" cy="1225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24" y="1251457"/>
            <a:ext cx="3524250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Obraz 1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42529" l="0" r="4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181" b="54981"/>
          <a:stretch/>
        </p:blipFill>
        <p:spPr>
          <a:xfrm>
            <a:off x="4750902" y="272598"/>
            <a:ext cx="1650195" cy="1418737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778" y="2132856"/>
            <a:ext cx="2160240" cy="300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66"/>
          <a:stretch/>
        </p:blipFill>
        <p:spPr bwMode="auto">
          <a:xfrm>
            <a:off x="6214099" y="1412776"/>
            <a:ext cx="2200371" cy="167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874" y="4725144"/>
            <a:ext cx="1206098" cy="108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5"/>
          <a:stretch/>
        </p:blipFill>
        <p:spPr bwMode="auto">
          <a:xfrm>
            <a:off x="6134782" y="4029874"/>
            <a:ext cx="1041467" cy="1180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467544" y="299431"/>
            <a:ext cx="4608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 smtClean="0">
                <a:solidFill>
                  <a:srgbClr val="FFC000"/>
                </a:solidFill>
                <a:latin typeface="Segoe Print" panose="02000600000000000000" pitchFamily="2" charset="0"/>
              </a:rPr>
              <a:t>PLASTIK I METALE</a:t>
            </a:r>
            <a:endParaRPr lang="pl-PL" sz="3200" b="1" dirty="0">
              <a:solidFill>
                <a:srgbClr val="FFC000"/>
              </a:solidFill>
              <a:latin typeface="Segoe Print" panose="02000600000000000000" pitchFamily="2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49E18A84-878D-0481-A8CC-0AAA7D88265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7021950" y="133105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Strzałka w prawo 4"/>
          <p:cNvSpPr/>
          <p:nvPr/>
        </p:nvSpPr>
        <p:spPr>
          <a:xfrm>
            <a:off x="4240917" y="5938587"/>
            <a:ext cx="936104" cy="576064"/>
          </a:xfrm>
          <a:prstGeom prst="rightArrow">
            <a:avLst/>
          </a:prstGeom>
          <a:solidFill>
            <a:srgbClr val="EEC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153" y="2764561"/>
            <a:ext cx="1479809" cy="122156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455" y="4047418"/>
            <a:ext cx="521208" cy="102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89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370447"/>
            <a:ext cx="3144870" cy="132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13584"/>
            <a:ext cx="3619500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264" y="2348880"/>
            <a:ext cx="4487249" cy="176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Obraz 20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42529" l="0" r="4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181" b="54981"/>
          <a:stretch/>
        </p:blipFill>
        <p:spPr>
          <a:xfrm>
            <a:off x="3943028" y="1124744"/>
            <a:ext cx="1650195" cy="1418737"/>
          </a:xfrm>
          <a:prstGeom prst="rect">
            <a:avLst/>
          </a:prstGeom>
        </p:spPr>
      </p:pic>
      <p:sp>
        <p:nvSpPr>
          <p:cNvPr id="22" name="pole tekstowe 21"/>
          <p:cNvSpPr txBox="1"/>
          <p:nvPr/>
        </p:nvSpPr>
        <p:spPr>
          <a:xfrm>
            <a:off x="1187624" y="285353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solidFill>
                  <a:srgbClr val="00B050"/>
                </a:solidFill>
                <a:latin typeface="Segoe Print" panose="02000600000000000000" pitchFamily="2" charset="0"/>
              </a:rPr>
              <a:t>SZKŁO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E917F0D1-BA17-5C28-2F9C-7FF475EAFF1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7092280" y="107873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Strzałka w prawo 7"/>
          <p:cNvSpPr/>
          <p:nvPr/>
        </p:nvSpPr>
        <p:spPr>
          <a:xfrm>
            <a:off x="4240917" y="5938587"/>
            <a:ext cx="936104" cy="576064"/>
          </a:xfrm>
          <a:prstGeom prst="rightArrow">
            <a:avLst/>
          </a:prstGeom>
          <a:solidFill>
            <a:srgbClr val="59BA5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672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42"/>
          <a:stretch/>
        </p:blipFill>
        <p:spPr bwMode="auto">
          <a:xfrm>
            <a:off x="6732240" y="5013176"/>
            <a:ext cx="1985989" cy="170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55" y="1114316"/>
            <a:ext cx="3609975" cy="538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442" y="1484784"/>
            <a:ext cx="3127205" cy="2880320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647" y="2348497"/>
            <a:ext cx="1743066" cy="1152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az 1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42529" l="0" r="4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181" b="54981"/>
          <a:stretch/>
        </p:blipFill>
        <p:spPr>
          <a:xfrm>
            <a:off x="3533943" y="644458"/>
            <a:ext cx="1650195" cy="1418737"/>
          </a:xfrm>
          <a:prstGeom prst="rect">
            <a:avLst/>
          </a:prstGeom>
        </p:spPr>
      </p:pic>
      <p:sp>
        <p:nvSpPr>
          <p:cNvPr id="19" name="pole tekstowe 18"/>
          <p:cNvSpPr txBox="1"/>
          <p:nvPr/>
        </p:nvSpPr>
        <p:spPr>
          <a:xfrm>
            <a:off x="940383" y="338664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solidFill>
                  <a:srgbClr val="0070C0"/>
                </a:solidFill>
                <a:latin typeface="Segoe Print" panose="02000600000000000000" pitchFamily="2" charset="0"/>
              </a:rPr>
              <a:t>PAPIER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09492B06-02B7-C2EE-7BCA-5F725087FF3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6885318" y="166693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Strzałka w prawo 8"/>
          <p:cNvSpPr/>
          <p:nvPr/>
        </p:nvSpPr>
        <p:spPr>
          <a:xfrm>
            <a:off x="5509987" y="6037949"/>
            <a:ext cx="936104" cy="576064"/>
          </a:xfrm>
          <a:prstGeom prst="rightArrow">
            <a:avLst/>
          </a:prstGeom>
          <a:solidFill>
            <a:srgbClr val="006DB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139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94" y="1124744"/>
            <a:ext cx="3800475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768" y="4615760"/>
            <a:ext cx="1344320" cy="82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444"/>
          <a:stretch/>
        </p:blipFill>
        <p:spPr>
          <a:xfrm>
            <a:off x="5432398" y="2975023"/>
            <a:ext cx="792088" cy="1518924"/>
          </a:xfrm>
          <a:prstGeom prst="rect">
            <a:avLst/>
          </a:prstGeom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344" y="1340768"/>
            <a:ext cx="22860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237" y="2062532"/>
            <a:ext cx="1583527" cy="143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0342">
            <a:off x="3565042" y="4333162"/>
            <a:ext cx="240030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Obraz 2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42529" l="0" r="4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181" b="54981"/>
          <a:stretch/>
        </p:blipFill>
        <p:spPr>
          <a:xfrm>
            <a:off x="3446216" y="188640"/>
            <a:ext cx="1650195" cy="1418737"/>
          </a:xfrm>
          <a:prstGeom prst="rect">
            <a:avLst/>
          </a:prstGeom>
        </p:spPr>
      </p:pic>
      <p:sp>
        <p:nvSpPr>
          <p:cNvPr id="25" name="pole tekstowe 24"/>
          <p:cNvSpPr txBox="1"/>
          <p:nvPr/>
        </p:nvSpPr>
        <p:spPr>
          <a:xfrm>
            <a:off x="1571105" y="299431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solidFill>
                  <a:schemeClr val="bg2">
                    <a:lumMod val="25000"/>
                  </a:schemeClr>
                </a:solidFill>
                <a:latin typeface="Segoe Print" panose="02000600000000000000" pitchFamily="2" charset="0"/>
              </a:rPr>
              <a:t>BIO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8C25C961-8600-3DE4-13A9-CC436DDA5EF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6986126" y="134151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Strzałka w prawo 12"/>
          <p:cNvSpPr/>
          <p:nvPr/>
        </p:nvSpPr>
        <p:spPr>
          <a:xfrm>
            <a:off x="6379811" y="5832317"/>
            <a:ext cx="936104" cy="576064"/>
          </a:xfrm>
          <a:prstGeom prst="rightArrow">
            <a:avLst/>
          </a:prstGeom>
          <a:solidFill>
            <a:srgbClr val="6E502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00" r="6821" b="17013"/>
          <a:stretch/>
        </p:blipFill>
        <p:spPr>
          <a:xfrm>
            <a:off x="7645768" y="4202470"/>
            <a:ext cx="1152129" cy="240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2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1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74"/>
          <a:stretch/>
        </p:blipFill>
        <p:spPr>
          <a:xfrm>
            <a:off x="5563971" y="1414675"/>
            <a:ext cx="3400517" cy="4823500"/>
          </a:xfrm>
        </p:spPr>
      </p:pic>
      <p:sp>
        <p:nvSpPr>
          <p:cNvPr id="4" name="Tytuł 1"/>
          <p:cNvSpPr txBox="1">
            <a:spLocks noGrp="1"/>
          </p:cNvSpPr>
          <p:nvPr>
            <p:ph type="title"/>
          </p:nvPr>
        </p:nvSpPr>
        <p:spPr>
          <a:xfrm>
            <a:off x="107504" y="5602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solidFill>
                  <a:srgbClr val="0070C0"/>
                </a:solidFill>
                <a:latin typeface="Segoe Print" panose="02000600000000000000" pitchFamily="2" charset="0"/>
              </a:rPr>
              <a:t>Kompostowanie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707" y="2308603"/>
            <a:ext cx="4043487" cy="4354053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6C9ED220-C643-A3C4-8D70-63EC18EE6E9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79512" y="188640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152" y="193947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26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71401"/>
            <a:ext cx="3543300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2"/>
          <a:stretch/>
        </p:blipFill>
        <p:spPr bwMode="auto">
          <a:xfrm>
            <a:off x="4932040" y="2441895"/>
            <a:ext cx="2415902" cy="1193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1"/>
          <a:stretch/>
        </p:blipFill>
        <p:spPr bwMode="auto">
          <a:xfrm>
            <a:off x="4228144" y="3857802"/>
            <a:ext cx="1728192" cy="144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098" y="3854445"/>
            <a:ext cx="1625945" cy="1497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Obraz 2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42529" l="0" r="4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181" b="54981"/>
          <a:stretch/>
        </p:blipFill>
        <p:spPr>
          <a:xfrm>
            <a:off x="3403047" y="1052736"/>
            <a:ext cx="1650195" cy="1418737"/>
          </a:xfrm>
          <a:prstGeom prst="rect">
            <a:avLst/>
          </a:prstGeom>
        </p:spPr>
      </p:pic>
      <p:sp>
        <p:nvSpPr>
          <p:cNvPr id="29" name="pole tekstowe 28"/>
          <p:cNvSpPr txBox="1"/>
          <p:nvPr/>
        </p:nvSpPr>
        <p:spPr>
          <a:xfrm>
            <a:off x="251398" y="294183"/>
            <a:ext cx="35283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Print" panose="02000600000000000000" pitchFamily="2" charset="0"/>
              </a:rPr>
              <a:t>ZMIESZANE</a:t>
            </a:r>
          </a:p>
          <a:p>
            <a:r>
              <a:rPr lang="pl-PL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Print" panose="02000600000000000000" pitchFamily="2" charset="0"/>
              </a:rPr>
              <a:t>(RESZTKOWE)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1FFE5253-87E6-5C55-5A58-4629D46E48E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7092280" y="5798187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7" r="18898" b="53060"/>
          <a:stretch/>
        </p:blipFill>
        <p:spPr>
          <a:xfrm>
            <a:off x="6588224" y="1359330"/>
            <a:ext cx="1303079" cy="860160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532" y="200363"/>
            <a:ext cx="867920" cy="867158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471473"/>
            <a:ext cx="918989" cy="918989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5589240"/>
            <a:ext cx="852373" cy="85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18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251398" y="294183"/>
            <a:ext cx="3528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Print" panose="02000600000000000000" pitchFamily="2" charset="0"/>
              </a:rPr>
              <a:t>POPIÓŁ</a:t>
            </a:r>
            <a:endParaRPr lang="pl-PL" sz="3200" b="1" dirty="0">
              <a:solidFill>
                <a:schemeClr val="tx1">
                  <a:lumMod val="65000"/>
                  <a:lumOff val="35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532" y="200363"/>
            <a:ext cx="867920" cy="86715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1FFE5253-87E6-5C55-5A58-4629D46E48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7092280" y="5798187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pole tekstowe 7"/>
          <p:cNvSpPr txBox="1"/>
          <p:nvPr/>
        </p:nvSpPr>
        <p:spPr>
          <a:xfrm>
            <a:off x="4644008" y="3501857"/>
            <a:ext cx="35283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Print" panose="02000600000000000000" pitchFamily="2" charset="0"/>
              </a:rPr>
              <a:t>Wrzucamy tylko popiół!</a:t>
            </a:r>
            <a:endParaRPr lang="pl-PL" sz="3200" b="1" dirty="0">
              <a:solidFill>
                <a:schemeClr val="tx1">
                  <a:lumMod val="65000"/>
                  <a:lumOff val="35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491" y="2220131"/>
            <a:ext cx="2979001" cy="114372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94" y="1124744"/>
            <a:ext cx="3800475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15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42960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70C0"/>
                </a:solidFill>
                <a:latin typeface="Segoe Print" panose="02000600000000000000" pitchFamily="2" charset="0"/>
              </a:rPr>
              <a:t>Odpady problemowe, niebezpieczne?</a:t>
            </a: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823" y="1663849"/>
            <a:ext cx="6115042" cy="431436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CE65E330-0609-5EEA-D1E9-0AF29DD1CC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07504" y="188640"/>
            <a:ext cx="1650377" cy="8408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97539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06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813140"/>
            <a:ext cx="7776863" cy="5568188"/>
          </a:xfrm>
          <a:prstGeom prst="rect">
            <a:avLst/>
          </a:prstGeom>
        </p:spPr>
      </p:pic>
      <p:sp>
        <p:nvSpPr>
          <p:cNvPr id="2" name="Prostokąt 1"/>
          <p:cNvSpPr/>
          <p:nvPr/>
        </p:nvSpPr>
        <p:spPr>
          <a:xfrm>
            <a:off x="2411760" y="2931682"/>
            <a:ext cx="792088" cy="3533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: zaokrąglone rogi 2">
            <a:extLst>
              <a:ext uri="{FF2B5EF4-FFF2-40B4-BE49-F238E27FC236}">
                <a16:creationId xmlns="" xmlns:a16="http://schemas.microsoft.com/office/drawing/2014/main" id="{B2E74980-C2FA-4B00-9D13-321DAE335A6C}"/>
              </a:ext>
            </a:extLst>
          </p:cNvPr>
          <p:cNvSpPr/>
          <p:nvPr/>
        </p:nvSpPr>
        <p:spPr>
          <a:xfrm>
            <a:off x="2411760" y="3429000"/>
            <a:ext cx="792088" cy="35330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20DDE07C-7F77-E94D-9DEC-AA984C9A11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79512" y="77470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39188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99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3453">
            <a:off x="94725" y="4093039"/>
            <a:ext cx="319087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4747" y="-188648"/>
            <a:ext cx="8229600" cy="1143000"/>
          </a:xfrm>
        </p:spPr>
        <p:txBody>
          <a:bodyPr>
            <a:normAutofit/>
          </a:bodyPr>
          <a:lstStyle/>
          <a:p>
            <a:r>
              <a:rPr lang="pl-PL" sz="4000" b="1" dirty="0">
                <a:solidFill>
                  <a:srgbClr val="0070C0"/>
                </a:solidFill>
                <a:latin typeface="Segoe Print" panose="02000600000000000000" pitchFamily="2" charset="0"/>
              </a:rPr>
              <a:t>Jakie odpady?</a:t>
            </a:r>
          </a:p>
        </p:txBody>
      </p:sp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6033">
            <a:off x="3627268" y="3374237"/>
            <a:ext cx="1867060" cy="2070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6343">
            <a:off x="606050" y="732631"/>
            <a:ext cx="987850" cy="108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96318">
            <a:off x="210480" y="2543441"/>
            <a:ext cx="862273" cy="92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07741" flipH="1">
            <a:off x="2395806" y="3079183"/>
            <a:ext cx="1051407" cy="998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070" y="3165462"/>
            <a:ext cx="16192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251" y="1447638"/>
            <a:ext cx="1209675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75551">
            <a:off x="6795847" y="4274565"/>
            <a:ext cx="2264960" cy="960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5070">
            <a:off x="7582925" y="3133680"/>
            <a:ext cx="1062398" cy="889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28120">
            <a:off x="56869" y="5945519"/>
            <a:ext cx="1545704" cy="60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299" y="5335330"/>
            <a:ext cx="1324552" cy="1446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431" y="5876191"/>
            <a:ext cx="9144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750" y="2713197"/>
            <a:ext cx="1352958" cy="676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05476">
            <a:off x="4899420" y="5731705"/>
            <a:ext cx="22193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73607">
            <a:off x="7450252" y="1297413"/>
            <a:ext cx="1901053" cy="1045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02DC2B50-044D-4F30-82E0-D39B2CEBD83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62410" y="864320"/>
            <a:ext cx="4512878" cy="181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53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828" y="1862127"/>
            <a:ext cx="2847172" cy="1329723"/>
          </a:xfrm>
          <a:prstGeom prst="rect">
            <a:avLst/>
          </a:prstGeom>
        </p:spPr>
      </p:pic>
      <p:pic>
        <p:nvPicPr>
          <p:cNvPr id="1026" name="Picture 2" descr="Podobny obra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" y="1340768"/>
            <a:ext cx="4187605" cy="5982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Znalezione obrazy dla zapytania kochasz dzieci nie pal śmiec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996952"/>
            <a:ext cx="3052052" cy="4578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6408" y="854015"/>
            <a:ext cx="3035544" cy="2016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817" y="1606435"/>
            <a:ext cx="1121779" cy="920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0592" y="6562725"/>
            <a:ext cx="657225" cy="295275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EB98AF80-968F-E136-4B47-CC5DE680A5E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21998" y="44624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100" y="149920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9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/>
          <p:cNvSpPr txBox="1">
            <a:spLocks/>
          </p:cNvSpPr>
          <p:nvPr/>
        </p:nvSpPr>
        <p:spPr>
          <a:xfrm>
            <a:off x="1393129" y="461602"/>
            <a:ext cx="6478488" cy="503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solidFill>
                  <a:srgbClr val="0070C0"/>
                </a:solidFill>
                <a:latin typeface="Segoe Print" panose="02000600000000000000" pitchFamily="2" charset="0"/>
              </a:rPr>
              <a:t>Ciekawostki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90599"/>
            <a:ext cx="24860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1659538" y="931121"/>
            <a:ext cx="37560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1"/>
                </a:solidFill>
                <a:latin typeface="Segoe Print" panose="02000600000000000000" pitchFamily="2" charset="0"/>
              </a:rPr>
              <a:t>Czy wiesz, że makulatura ma 7 żyć? Dobrze wysegregowany papier może nam posłużyć 7 razy zanim straci swoje właściwości.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228" y="1724908"/>
            <a:ext cx="2106576" cy="219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ole tekstowe 11"/>
          <p:cNvSpPr txBox="1"/>
          <p:nvPr/>
        </p:nvSpPr>
        <p:spPr>
          <a:xfrm rot="10800000" flipV="1">
            <a:off x="3072898" y="2324247"/>
            <a:ext cx="38884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C000"/>
                </a:solidFill>
                <a:latin typeface="Segoe Print" panose="02000600000000000000" pitchFamily="2" charset="0"/>
              </a:rPr>
              <a:t>Plastikowe odpady stanowią duże zagrożenie dla przyrody, jeśli traﬁą np. do lasu czy morza - zwierzęta mogą się</a:t>
            </a:r>
          </a:p>
          <a:p>
            <a:r>
              <a:rPr lang="pl-PL" dirty="0">
                <a:solidFill>
                  <a:srgbClr val="FFC000"/>
                </a:solidFill>
                <a:latin typeface="Segoe Print" panose="02000600000000000000" pitchFamily="2" charset="0"/>
              </a:rPr>
              <a:t>w nie zaplątać lub nimi udusić.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3" y="4064136"/>
            <a:ext cx="1695434" cy="1888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1746786" y="3949408"/>
            <a:ext cx="30412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7F3A"/>
                </a:solidFill>
                <a:latin typeface="Segoe Print" panose="02000600000000000000" pitchFamily="2" charset="0"/>
              </a:rPr>
              <a:t>Jeśli każdy z nas wyrzuci do kosza tylko jeden słoik, to na</a:t>
            </a:r>
          </a:p>
          <a:p>
            <a:r>
              <a:rPr lang="pl-PL" dirty="0">
                <a:solidFill>
                  <a:srgbClr val="007F3A"/>
                </a:solidFill>
                <a:latin typeface="Segoe Print" panose="02000600000000000000" pitchFamily="2" charset="0"/>
              </a:rPr>
              <a:t>składowiska w całej Polsce traﬁ rocznie 10 tys. ton szkła.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302" y="4064136"/>
            <a:ext cx="1979990" cy="1654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ole tekstowe 15"/>
          <p:cNvSpPr txBox="1"/>
          <p:nvPr/>
        </p:nvSpPr>
        <p:spPr>
          <a:xfrm>
            <a:off x="5415589" y="5863953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1"/>
                </a:solidFill>
                <a:latin typeface="Segoe Print" panose="02000600000000000000" pitchFamily="2" charset="0"/>
              </a:rPr>
              <a:t>1 tona papieru z makulatury pozwala zaoszczędzić 17 drzew.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A3833069-63A8-8772-1239-3DCA3A5E0AB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51352" y="44624"/>
            <a:ext cx="1746786" cy="890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476" y="188640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42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/>
          <p:cNvSpPr txBox="1">
            <a:spLocks/>
          </p:cNvSpPr>
          <p:nvPr/>
        </p:nvSpPr>
        <p:spPr>
          <a:xfrm>
            <a:off x="1393129" y="836712"/>
            <a:ext cx="6478488" cy="503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 dirty="0">
                <a:solidFill>
                  <a:srgbClr val="0070C0"/>
                </a:solidFill>
                <a:latin typeface="Segoe Print" panose="02000600000000000000" pitchFamily="2" charset="0"/>
              </a:rPr>
              <a:t>Ciekawostki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2461061" y="1556792"/>
            <a:ext cx="52854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accent1"/>
                </a:solidFill>
                <a:latin typeface="Segoe Print" panose="02000600000000000000" pitchFamily="2" charset="0"/>
              </a:rPr>
              <a:t>Każde 100 kg papieru to średniej wielkości dwa drzewa, przy czym należy wiedzieć, że jedno drzewo produkuje w ciągu roku  tlen wystarczający dla 10 osób.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1" y="1556792"/>
            <a:ext cx="24003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016" y="2590800"/>
            <a:ext cx="115252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3311773" y="2677722"/>
            <a:ext cx="45372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C000"/>
                </a:solidFill>
                <a:latin typeface="Segoe Print" panose="02000600000000000000" pitchFamily="2" charset="0"/>
              </a:rPr>
              <a:t>Tworzywa sztuczne produkuje się z ropy naftowej - zasobu,  którego ilość jest ograniczona - odzyskując tworzywa sztuczne, oszczędzamy ropę naftową i zużywamy mniej energii.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2883914" y="4424045"/>
            <a:ext cx="52743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7F3A"/>
                </a:solidFill>
                <a:latin typeface="Segoe Print" panose="02000600000000000000" pitchFamily="2" charset="0"/>
              </a:rPr>
              <a:t>Szkło można wielokrotnie przetwarzać – poddane recyklingowi zostanie wykorzystane do produkcji kolejnych opakowań lub włókien izolacyjnych. </a:t>
            </a:r>
          </a:p>
          <a:p>
            <a:endParaRPr lang="pl-PL" dirty="0">
              <a:solidFill>
                <a:srgbClr val="007F3A"/>
              </a:solidFill>
              <a:latin typeface="Segoe Print" panose="02000600000000000000" pitchFamily="2" charset="0"/>
            </a:endParaRPr>
          </a:p>
          <a:p>
            <a:r>
              <a:rPr lang="pl-PL" dirty="0">
                <a:solidFill>
                  <a:srgbClr val="007F3A"/>
                </a:solidFill>
                <a:latin typeface="Segoe Print" panose="02000600000000000000" pitchFamily="2" charset="0"/>
              </a:rPr>
              <a:t>Szkło nie ulega biodegradacji - czas jego</a:t>
            </a:r>
          </a:p>
          <a:p>
            <a:r>
              <a:rPr lang="pl-PL" dirty="0">
                <a:solidFill>
                  <a:srgbClr val="007F3A"/>
                </a:solidFill>
                <a:latin typeface="Segoe Print" panose="02000600000000000000" pitchFamily="2" charset="0"/>
              </a:rPr>
              <a:t>rozpadu może wynieść ponad 4000 lat.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1" y="4891720"/>
            <a:ext cx="2759200" cy="1749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515" y="4554309"/>
            <a:ext cx="1313328" cy="1490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6CDC0DD0-62DD-B927-7ACD-A8E231E0640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79512" y="188640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735" y="250357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40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1" t="10855" r="18163" b="18646"/>
          <a:stretch/>
        </p:blipFill>
        <p:spPr>
          <a:xfrm>
            <a:off x="5037687" y="1729557"/>
            <a:ext cx="3500008" cy="4752529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4" t="14081" r="14847" b="19771"/>
          <a:stretch/>
        </p:blipFill>
        <p:spPr>
          <a:xfrm>
            <a:off x="676920" y="1683776"/>
            <a:ext cx="3895080" cy="4536504"/>
          </a:xfrm>
          <a:prstGeom prst="rect">
            <a:avLst/>
          </a:prstGeom>
        </p:spPr>
      </p:pic>
      <p:sp>
        <p:nvSpPr>
          <p:cNvPr id="6" name="Tytuł 1"/>
          <p:cNvSpPr txBox="1">
            <a:spLocks/>
          </p:cNvSpPr>
          <p:nvPr/>
        </p:nvSpPr>
        <p:spPr>
          <a:xfrm>
            <a:off x="1332756" y="707368"/>
            <a:ext cx="6478488" cy="503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600" b="1" dirty="0">
                <a:solidFill>
                  <a:srgbClr val="0070C0"/>
                </a:solidFill>
                <a:latin typeface="Segoe Print" panose="02000600000000000000" pitchFamily="2" charset="0"/>
              </a:rPr>
              <a:t>I Ty możesz być </a:t>
            </a:r>
            <a:r>
              <a:rPr lang="pl-PL" sz="3600" b="1" dirty="0" err="1">
                <a:solidFill>
                  <a:srgbClr val="0070C0"/>
                </a:solidFill>
                <a:latin typeface="Segoe Print" panose="02000600000000000000" pitchFamily="2" charset="0"/>
              </a:rPr>
              <a:t>EKObohaterem</a:t>
            </a:r>
            <a:r>
              <a:rPr lang="pl-PL" sz="3600" b="1" dirty="0">
                <a:solidFill>
                  <a:srgbClr val="0070C0"/>
                </a:solidFill>
                <a:latin typeface="Segoe Print" panose="02000600000000000000" pitchFamily="2" charset="0"/>
              </a:rPr>
              <a:t> !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3F46EB35-4B29-CF2A-A07A-4D678F1B6F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79512" y="188640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735" y="250357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3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919" y="1074758"/>
            <a:ext cx="4321081" cy="292573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150" y="1155032"/>
            <a:ext cx="4227380" cy="2887069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2861761" y="269404"/>
            <a:ext cx="41585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b="1" dirty="0">
                <a:solidFill>
                  <a:srgbClr val="0070C0"/>
                </a:solidFill>
                <a:latin typeface="Segoe Print" panose="02000600000000000000" pitchFamily="2" charset="0"/>
              </a:rPr>
              <a:t>Co wybierasz?</a:t>
            </a:r>
          </a:p>
        </p:txBody>
      </p:sp>
      <p:sp>
        <p:nvSpPr>
          <p:cNvPr id="7" name="Mnożenie 6"/>
          <p:cNvSpPr/>
          <p:nvPr/>
        </p:nvSpPr>
        <p:spPr>
          <a:xfrm>
            <a:off x="578546" y="1184476"/>
            <a:ext cx="3852727" cy="2904011"/>
          </a:xfrm>
          <a:prstGeom prst="mathMultiply">
            <a:avLst>
              <a:gd name="adj1" fmla="val 1318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42529" l="0" r="49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181" b="54981"/>
          <a:stretch/>
        </p:blipFill>
        <p:spPr>
          <a:xfrm>
            <a:off x="8061732" y="3298476"/>
            <a:ext cx="821862" cy="706587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46552" l="52464" r="965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819" r="4010" b="54598"/>
          <a:stretch/>
        </p:blipFill>
        <p:spPr>
          <a:xfrm>
            <a:off x="323527" y="3317572"/>
            <a:ext cx="648073" cy="687492"/>
          </a:xfrm>
          <a:prstGeom prst="rect">
            <a:avLst/>
          </a:prstGeom>
        </p:spPr>
      </p:pic>
      <p:cxnSp>
        <p:nvCxnSpPr>
          <p:cNvPr id="3" name="Łącznik prosty ze strzałką 2"/>
          <p:cNvCxnSpPr/>
          <p:nvPr/>
        </p:nvCxnSpPr>
        <p:spPr>
          <a:xfrm>
            <a:off x="1979712" y="3861048"/>
            <a:ext cx="720080" cy="648072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ze strzałką 13"/>
          <p:cNvCxnSpPr/>
          <p:nvPr/>
        </p:nvCxnSpPr>
        <p:spPr>
          <a:xfrm flipV="1">
            <a:off x="6195324" y="3861048"/>
            <a:ext cx="824948" cy="626554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az 7">
            <a:extLst>
              <a:ext uri="{FF2B5EF4-FFF2-40B4-BE49-F238E27FC236}">
                <a16:creationId xmlns="" xmlns:a16="http://schemas.microsoft.com/office/drawing/2014/main" id="{989AAF82-B5BC-72E7-1EE8-D863731C38D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79512" y="62143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761" y="4725144"/>
            <a:ext cx="3486919" cy="165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78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accel="6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/>
          <p:cNvSpPr txBox="1"/>
          <p:nvPr/>
        </p:nvSpPr>
        <p:spPr>
          <a:xfrm>
            <a:off x="611558" y="1188457"/>
            <a:ext cx="806207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chemeClr val="accent1">
                    <a:lumMod val="75000"/>
                  </a:schemeClr>
                </a:solidFill>
              </a:rPr>
              <a:t>Wykorzystane źródła:</a:t>
            </a:r>
          </a:p>
          <a:p>
            <a:endParaRPr lang="pl-PL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byceko.pl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ecoportal.com.pl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ekologia.pl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Ekorum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Fundacja Arka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Fundacja Nasza Ziemia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Główny Urząd Statystyczny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Ministerstwo Klimatu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nie-truje.pl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Polska Grupa Recyklingu PROEKO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postronienatury.pl</a:t>
            </a: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REKOPOL </a:t>
            </a:r>
            <a:r>
              <a:rPr lang="pl-PL">
                <a:solidFill>
                  <a:schemeClr val="accent1">
                    <a:lumMod val="75000"/>
                  </a:schemeClr>
                </a:solidFill>
              </a:rPr>
              <a:t>Organizacja Odzysku</a:t>
            </a: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Ulica Ekologiczna</a:t>
            </a:r>
          </a:p>
          <a:p>
            <a:pPr marL="342900" indent="-342900">
              <a:buAutoNum type="arabicPeriod"/>
            </a:pPr>
            <a:endParaRPr lang="pl-PL" dirty="0"/>
          </a:p>
          <a:p>
            <a:pPr marL="342900" indent="-342900">
              <a:buAutoNum type="arabicPeriod"/>
            </a:pPr>
            <a:endParaRPr lang="pl-PL" dirty="0"/>
          </a:p>
        </p:txBody>
      </p:sp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3CA5CFBD-E3CC-67F6-0623-EE742F0DB2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79512" y="188640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735" y="250357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62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70C0"/>
                </a:solidFill>
                <a:latin typeface="Segoe Print" panose="02000600000000000000" pitchFamily="2" charset="0"/>
              </a:rPr>
              <a:t>Część warsztatowa</a:t>
            </a:r>
            <a:endParaRPr lang="pl-PL" dirty="0">
              <a:latin typeface="Segoe Print" panose="02000600000000000000" pitchFamily="2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09018" y="1268760"/>
            <a:ext cx="45259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EEC37544-69B3-5B13-C70C-0436501D51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79512" y="335393"/>
            <a:ext cx="1656184" cy="8438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735" y="250357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3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79578" y="1547987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pl-PL" sz="3600" b="1" dirty="0">
                <a:solidFill>
                  <a:srgbClr val="0070C0"/>
                </a:solidFill>
                <a:latin typeface="Segoe Print" panose="02000600000000000000" pitchFamily="2" charset="0"/>
              </a:rPr>
              <a:t>Karton po mleku</a:t>
            </a:r>
          </a:p>
          <a:p>
            <a:pPr marL="0" indent="0" algn="ctr">
              <a:buNone/>
            </a:pPr>
            <a:endParaRPr lang="pl-PL" dirty="0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2515" y="2217081"/>
            <a:ext cx="5531768" cy="3688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DE02873E-65FC-756F-3C8A-0DDE1D3FC0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79512" y="188640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735" y="250357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sz="3600" b="1" dirty="0">
                <a:solidFill>
                  <a:srgbClr val="0070C0"/>
                </a:solidFill>
                <a:latin typeface="Segoe Print" panose="02000600000000000000" pitchFamily="2" charset="0"/>
              </a:rPr>
              <a:t>Stare opony</a:t>
            </a:r>
          </a:p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endParaRPr lang="pl-PL" dirty="0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2515" y="2636912"/>
            <a:ext cx="5724128" cy="3434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EAD35C6D-CE36-06E6-8956-6ECDCAC4AE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79512" y="188640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735" y="250357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4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600" b="1" dirty="0">
                <a:solidFill>
                  <a:srgbClr val="0070C0"/>
                </a:solidFill>
                <a:latin typeface="Segoe Print" panose="02000600000000000000" pitchFamily="2" charset="0"/>
              </a:rPr>
              <a:t>Przeterminowane lekarstwa</a:t>
            </a:r>
          </a:p>
          <a:p>
            <a:pPr marL="0" indent="0" algn="ctr">
              <a:buNone/>
            </a:pPr>
            <a:endParaRPr lang="pl-PL" sz="3600" dirty="0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6313" y="2420888"/>
            <a:ext cx="59055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24AB55AD-26AD-C46B-A568-4EBD38D239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79512" y="188640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735" y="250357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375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sz="3600" b="1" dirty="0">
                <a:solidFill>
                  <a:srgbClr val="0070C0"/>
                </a:solidFill>
                <a:latin typeface="Segoe Print" panose="02000600000000000000" pitchFamily="2" charset="0"/>
              </a:rPr>
              <a:t>Słoiki</a:t>
            </a:r>
          </a:p>
          <a:p>
            <a:pPr marL="0" indent="0" algn="ctr">
              <a:buNone/>
            </a:pPr>
            <a:endParaRPr lang="pl-PL" dirty="0"/>
          </a:p>
        </p:txBody>
      </p:sp>
      <p:pic>
        <p:nvPicPr>
          <p:cNvPr id="6146" name="Picture 2" descr="Jak przygotować słoiki na przetwory? - Beszamel.se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76872"/>
            <a:ext cx="4824536" cy="3618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CAF18989-64E5-111B-29BC-0605093308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79512" y="188640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735" y="250357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0414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600" b="1" dirty="0">
                <a:solidFill>
                  <a:srgbClr val="0070C0"/>
                </a:solidFill>
                <a:latin typeface="Segoe Print" panose="02000600000000000000" pitchFamily="2" charset="0"/>
              </a:rPr>
              <a:t>Niepotrzebna, stara książka</a:t>
            </a:r>
          </a:p>
          <a:p>
            <a:pPr marL="0" indent="0" algn="ctr">
              <a:buNone/>
            </a:pPr>
            <a:endParaRPr lang="pl-PL" sz="3600" dirty="0">
              <a:latin typeface="DuperPro-Bold" panose="04010805020101010101" pitchFamily="82" charset="-18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7744" y="2537248"/>
            <a:ext cx="4490963" cy="336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B370350A-4484-EEB3-A047-8AF6982BBC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79512" y="188640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735" y="250357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534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sz="3600" b="1" dirty="0">
                <a:solidFill>
                  <a:srgbClr val="0070C0"/>
                </a:solidFill>
                <a:latin typeface="Segoe Print" panose="02000600000000000000" pitchFamily="2" charset="0"/>
              </a:rPr>
              <a:t>Skoszona trawa</a:t>
            </a:r>
          </a:p>
          <a:p>
            <a:pPr marL="0" indent="0" algn="ctr">
              <a:buNone/>
            </a:pPr>
            <a:endParaRPr lang="pl-PL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20888"/>
            <a:ext cx="5855940" cy="306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83651AB6-0275-C591-65E1-706193D316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79512" y="188640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735" y="250357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53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2717" y="1527928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pl-PL" sz="3600" b="1" dirty="0">
                <a:solidFill>
                  <a:srgbClr val="0070C0"/>
                </a:solidFill>
                <a:latin typeface="Segoe Print" panose="02000600000000000000" pitchFamily="2" charset="0"/>
              </a:rPr>
              <a:t>Zużyty pampers</a:t>
            </a:r>
          </a:p>
          <a:p>
            <a:pPr marL="0" indent="0" algn="ctr">
              <a:buNone/>
            </a:pPr>
            <a:endParaRPr lang="pl-PL" dirty="0"/>
          </a:p>
        </p:txBody>
      </p:sp>
      <p:pic>
        <p:nvPicPr>
          <p:cNvPr id="7170" name="Picture 2" descr="Renewi Joins Forces with Essity on Nappy Recycling in Netherlands | Waste  Management Wor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36912"/>
            <a:ext cx="6327738" cy="341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686A6292-7633-DBFC-810A-11C0620CA1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179512" y="188640"/>
            <a:ext cx="1944216" cy="9905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735" y="250357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8940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51836" y="315659"/>
            <a:ext cx="5184576" cy="1080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600" b="1" dirty="0" smtClean="0">
                <a:solidFill>
                  <a:srgbClr val="0070C0"/>
                </a:solidFill>
                <a:latin typeface="Segoe Print" panose="02000600000000000000" pitchFamily="2" charset="0"/>
              </a:rPr>
              <a:t>Dziękujmy </a:t>
            </a:r>
            <a:r>
              <a:rPr lang="pl-PL" sz="3600" b="1" dirty="0">
                <a:solidFill>
                  <a:srgbClr val="0070C0"/>
                </a:solidFill>
                <a:latin typeface="Segoe Print" panose="02000600000000000000" pitchFamily="2" charset="0"/>
              </a:rPr>
              <a:t>za uwagę!</a:t>
            </a:r>
          </a:p>
        </p:txBody>
      </p:sp>
      <p:sp>
        <p:nvSpPr>
          <p:cNvPr id="4" name="Tytuł 1"/>
          <p:cNvSpPr txBox="1">
            <a:spLocks/>
          </p:cNvSpPr>
          <p:nvPr/>
        </p:nvSpPr>
        <p:spPr>
          <a:xfrm>
            <a:off x="678795" y="4010629"/>
            <a:ext cx="53565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2600" dirty="0"/>
          </a:p>
        </p:txBody>
      </p:sp>
      <p:pic>
        <p:nvPicPr>
          <p:cNvPr id="2" name="Obraz 1">
            <a:extLst>
              <a:ext uri="{FF2B5EF4-FFF2-40B4-BE49-F238E27FC236}">
                <a16:creationId xmlns="" xmlns:a16="http://schemas.microsoft.com/office/drawing/2014/main" id="{22A28AC8-A42B-19B7-B432-AD975763E5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128074"/>
            <a:ext cx="8994647" cy="88386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92CCC7B9-D93F-C3D1-1B0A-524C3D80AA4C}"/>
              </a:ext>
            </a:extLst>
          </p:cNvPr>
          <p:cNvSpPr txBox="1"/>
          <p:nvPr/>
        </p:nvSpPr>
        <p:spPr>
          <a:xfrm>
            <a:off x="179513" y="6034909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200" b="1" dirty="0">
                <a:effectLst/>
                <a:latin typeface="Segoe UI Ligh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Kompleksowa kampania edukacyjna i informacyjna Związku Międzygminnego „Czysty Region" w zakresie gospodarowania odpadami, </a:t>
            </a:r>
            <a:endParaRPr lang="pl-PL" sz="1200" b="1" dirty="0" smtClean="0">
              <a:effectLst/>
              <a:latin typeface="Segoe UI Ligh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sz="1200" b="1" dirty="0" smtClean="0">
                <a:effectLst/>
                <a:latin typeface="Segoe UI Ligh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 </a:t>
            </a:r>
            <a:r>
              <a:rPr lang="pl-PL" sz="1200" b="1" dirty="0">
                <a:effectLst/>
                <a:latin typeface="Segoe UI Ligh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nazwą: „Odpady jako cenny surowiec"</a:t>
            </a:r>
            <a:endParaRPr lang="pl-PL" sz="1600" dirty="0">
              <a:effectLst/>
              <a:latin typeface="Segoe UI Light" panose="020B0502040204020203" pitchFamily="34" charset="0"/>
              <a:ea typeface="Calibri" panose="020F0502020204030204" pitchFamily="34" charset="0"/>
            </a:endParaRPr>
          </a:p>
          <a:p>
            <a:pPr algn="ctr"/>
            <a:r>
              <a:rPr lang="pl-PL" sz="1200" dirty="0">
                <a:effectLst/>
                <a:latin typeface="Segoe UI Light" panose="020B0502040204020203" pitchFamily="34" charset="0"/>
                <a:ea typeface="Calibri" panose="020F0502020204030204" pitchFamily="34" charset="0"/>
              </a:rPr>
              <a:t>Nr </a:t>
            </a:r>
            <a:r>
              <a:rPr lang="pl-PL" sz="1200" dirty="0" smtClean="0">
                <a:effectLst/>
                <a:latin typeface="Segoe UI Light" panose="020B0502040204020203" pitchFamily="34" charset="0"/>
                <a:ea typeface="Calibri" panose="020F0502020204030204" pitchFamily="34" charset="0"/>
              </a:rPr>
              <a:t>umowy o dofinansowanie: </a:t>
            </a:r>
            <a:r>
              <a:rPr lang="pl-PL" sz="1200" dirty="0">
                <a:effectLst/>
                <a:latin typeface="Segoe UI Light" panose="020B0502040204020203" pitchFamily="34" charset="0"/>
                <a:ea typeface="Calibri" panose="020F0502020204030204" pitchFamily="34" charset="0"/>
              </a:rPr>
              <a:t>RPOP.05.02.00-16-0018/17-00</a:t>
            </a:r>
            <a:endParaRPr lang="pl-PL" sz="1600" dirty="0">
              <a:effectLst/>
              <a:latin typeface="Segoe UI Light" panose="020B0502040204020203" pitchFamily="34" charset="0"/>
              <a:ea typeface="Calibri" panose="020F0502020204030204" pitchFamily="34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="" xmlns:a16="http://schemas.microsoft.com/office/drawing/2014/main" id="{9517251A-92DC-B73B-7FFF-9F0F50B5DE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5" t="16141" r="15844" b="21599"/>
          <a:stretch/>
        </p:blipFill>
        <p:spPr bwMode="auto">
          <a:xfrm>
            <a:off x="2724288" y="2733907"/>
            <a:ext cx="4039672" cy="20582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pole tekstowe 7"/>
          <p:cNvSpPr txBox="1"/>
          <p:nvPr/>
        </p:nvSpPr>
        <p:spPr>
          <a:xfrm>
            <a:off x="798528" y="2258169"/>
            <a:ext cx="7612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smtClean="0">
                <a:solidFill>
                  <a:srgbClr val="0070C0"/>
                </a:solidFill>
                <a:latin typeface="Segoe UI Light" panose="020B0502040204020203" pitchFamily="34" charset="0"/>
              </a:rPr>
              <a:t>Materiał opracowany na zlecenie Związku Międzygminnego „Czysty Region” w ramach programu:</a:t>
            </a:r>
            <a:endParaRPr lang="pl-PL" sz="1400" b="1" dirty="0">
              <a:solidFill>
                <a:srgbClr val="0070C0"/>
              </a:solidFill>
              <a:latin typeface="Segoe UI Light" panose="020B0502040204020203" pitchFamily="34" charset="0"/>
            </a:endParaRP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866" y="1144408"/>
            <a:ext cx="867920" cy="8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6819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29062</TotalTime>
  <Words>338</Words>
  <Application>Microsoft Office PowerPoint</Application>
  <PresentationFormat>Pokaz na ekranie (4:3)</PresentationFormat>
  <Paragraphs>100</Paragraphs>
  <Slides>33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33</vt:i4>
      </vt:variant>
    </vt:vector>
  </HeadingPairs>
  <TitlesOfParts>
    <vt:vector size="39" baseType="lpstr">
      <vt:lpstr>Arial</vt:lpstr>
      <vt:lpstr>Calibri</vt:lpstr>
      <vt:lpstr>DuperPro-Bold</vt:lpstr>
      <vt:lpstr>Segoe Print</vt:lpstr>
      <vt:lpstr>Segoe UI Light</vt:lpstr>
      <vt:lpstr>Motyw pakietu Office</vt:lpstr>
      <vt:lpstr>Prezentacja programu PowerPoint</vt:lpstr>
      <vt:lpstr>Prezentacja programu PowerPoint</vt:lpstr>
      <vt:lpstr>Prezentacja programu PowerPoint</vt:lpstr>
      <vt:lpstr>Czym są ODPADY ?</vt:lpstr>
      <vt:lpstr>Prezentacja programu PowerPoint</vt:lpstr>
      <vt:lpstr>Hierarchia  sposobów  postępowania z odpadami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Kompostowanie</vt:lpstr>
      <vt:lpstr>Prezentacja programu PowerPoint</vt:lpstr>
      <vt:lpstr>Prezentacja programu PowerPoint</vt:lpstr>
      <vt:lpstr>Odpady problemowe, niebezpieczne?</vt:lpstr>
      <vt:lpstr>Prezentacja programu PowerPoint</vt:lpstr>
      <vt:lpstr>Jakie odpady?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Część warsztatowa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Rekomendacje dla PSZOK, punktów napraw i ponownego użycia – na podstawie opracowania stworzonego  dla  Ministerstwa Środowiska</dc:title>
  <dc:creator>Ekorum</dc:creator>
  <cp:lastModifiedBy>Anna Piróg</cp:lastModifiedBy>
  <cp:revision>347</cp:revision>
  <dcterms:created xsi:type="dcterms:W3CDTF">2018-03-05T08:32:47Z</dcterms:created>
  <dcterms:modified xsi:type="dcterms:W3CDTF">2023-09-25T14:16:28Z</dcterms:modified>
</cp:coreProperties>
</file>