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ms-powerpoint.presentation.macroEnabled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73" r:id="rId9"/>
    <p:sldId id="267" r:id="rId10"/>
    <p:sldId id="268" r:id="rId11"/>
    <p:sldId id="269" r:id="rId12"/>
    <p:sldId id="270" r:id="rId13"/>
    <p:sldId id="271" r:id="rId14"/>
    <p:sldId id="274" r:id="rId1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101D69F-550B-9537-B5B9-F3368ECA02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5AF00751-8B98-25D5-D0A2-1A6866744F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4B0B149-2B3C-FBF0-A068-D8162B367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881C9-8C1D-4118-801F-37F39D5E12AA}" type="datetimeFigureOut">
              <a:rPr lang="pl-PL" smtClean="0"/>
              <a:t>16.09.2022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8EC4A2B-E25F-450C-8DE3-54294A7B0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5FD74B3-5BC2-E93C-4FB5-1FF13989F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8C119-6A16-4C56-A4CD-8F4D8BD402C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8238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CE5F836-4239-626C-71E4-4B7F51E8B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4C2F742-DCDB-F7B9-E8B4-36C8EF747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432DA53-C5A6-701C-B15A-90571541E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881C9-8C1D-4118-801F-37F39D5E12AA}" type="datetimeFigureOut">
              <a:rPr lang="pl-PL" smtClean="0"/>
              <a:t>16.09.2022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B0A685E-94C4-223C-A8CE-AAFF4CB39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929CFFF-E9F4-FC26-B12B-BEB789F1C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8C119-6A16-4C56-A4CD-8F4D8BD402C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1114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F61047A-A4E1-BB44-1845-8B05F6855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F9174C7-E053-9D3F-EB6D-8FCA13D50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BF36DFA-28F5-828A-1E64-5B5C90DEE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881C9-8C1D-4118-801F-37F39D5E12AA}" type="datetimeFigureOut">
              <a:rPr lang="pl-PL" smtClean="0"/>
              <a:t>16.09.2022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476131A-2ADB-AFB4-D8A5-A87484D02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925781A-F7DF-E154-6D0A-DE091D70B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8C119-6A16-4C56-A4CD-8F4D8BD402C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59190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0848DC8-EDD7-E877-702E-FC5C93DCB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7D7149C-F77A-2E6E-D230-DC93465FD3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F8E6AAD-8500-71A7-4064-286499B12E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4A57E57-49A4-0AE8-6668-AF7664C74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881C9-8C1D-4118-801F-37F39D5E12AA}" type="datetimeFigureOut">
              <a:rPr lang="pl-PL" smtClean="0"/>
              <a:t>16.09.2022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E2667C2-71CA-2361-87E6-17C204CBB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C9D89F0-D5DE-F64B-2F28-E321EF84F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8C119-6A16-4C56-A4CD-8F4D8BD402C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80742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BCE9DAB-0541-CC4D-8B67-7C522B255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7E96F2F-A6CD-C47D-8A08-D8954F2969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D23EBE7-5141-1258-012F-CE7285986F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3FC0E4B4-08EB-18E5-4A9E-E13E3C696F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A45B2F05-A93C-5B2E-7474-110277306D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152E23C7-D98F-AE6C-1400-38F4D0508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881C9-8C1D-4118-801F-37F39D5E12AA}" type="datetimeFigureOut">
              <a:rPr lang="pl-PL" smtClean="0"/>
              <a:t>16.09.2022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B2BE23A2-0521-F651-35FD-67AEF90A4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3D3E1875-A92F-09CF-7D06-276E2BF18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8C119-6A16-4C56-A4CD-8F4D8BD402C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05126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C2299F-64DB-FE2B-0C0B-7A891374D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CA8BC555-7A1A-5A95-99DB-771E8339C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881C9-8C1D-4118-801F-37F39D5E12AA}" type="datetimeFigureOut">
              <a:rPr lang="pl-PL" smtClean="0"/>
              <a:t>16.09.2022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146B2290-46AB-A1F1-EF7A-EABC91C60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7153E462-4ECE-1122-9400-C21EF8245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8C119-6A16-4C56-A4CD-8F4D8BD402C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8011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156465F2-20FE-9DB3-DACD-3AE58947D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881C9-8C1D-4118-801F-37F39D5E12AA}" type="datetimeFigureOut">
              <a:rPr lang="pl-PL" smtClean="0"/>
              <a:t>16.09.2022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F15A4B95-9302-E60E-A46F-DB1ED36B4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64A80FD-25E4-B906-0BAA-656DD42C0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8C119-6A16-4C56-A4CD-8F4D8BD402C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5036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AD7DFB6-8D85-D51D-3AB5-952C12C61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58B9625-3421-4239-CEC8-8C6F12382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47BBC95B-BC7D-44D7-4476-09FF66084D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9A5D2E5D-7975-1E5D-7C93-1985D8200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881C9-8C1D-4118-801F-37F39D5E12AA}" type="datetimeFigureOut">
              <a:rPr lang="pl-PL" smtClean="0"/>
              <a:t>16.09.2022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B10F321-4C6F-F30E-4863-0FE5D2E55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32AC5A0-1322-A15F-270E-09F641AAE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8C119-6A16-4C56-A4CD-8F4D8BD402C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9663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16B54BA-78A1-A5B3-9F6A-966483D20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5BC73969-4A5A-2DA2-626C-44424248E5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46817E6-7008-F45B-BF4B-1C8660C0DB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1D9695C-6E7E-8546-9CFA-09CF218A1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881C9-8C1D-4118-801F-37F39D5E12AA}" type="datetimeFigureOut">
              <a:rPr lang="pl-PL" smtClean="0"/>
              <a:t>16.09.2022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103FB6D-22EF-89D2-C9B5-572699E97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6B2549-A4AD-20A8-1F1C-7C110E799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8C119-6A16-4C56-A4CD-8F4D8BD402C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45383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1002B10-2B45-C6A4-B2A9-468E041AA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06EBA05-490F-6DA0-51A4-40B58D26FB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0514542-1144-CEDA-1C28-B9E5E6166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881C9-8C1D-4118-801F-37F39D5E12AA}" type="datetimeFigureOut">
              <a:rPr lang="pl-PL" smtClean="0"/>
              <a:t>16.09.2022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89E19E4-7E91-D21B-E5ED-043B4C23F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B13223D-9503-16E1-F8B4-1294C169E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8C119-6A16-4C56-A4CD-8F4D8BD402C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70564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7001B5C6-5F31-2D5B-739A-CFEC643728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414F3D49-0CBC-9F2E-B283-A50904E259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992B2B8-AAE6-E6BB-FAC9-CE40BAA2B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881C9-8C1D-4118-801F-37F39D5E12AA}" type="datetimeFigureOut">
              <a:rPr lang="pl-PL" smtClean="0"/>
              <a:t>16.09.2022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7B3FC33-6D47-5B09-7174-BE8F3B475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5BC9B61-77C3-F872-87D8-53CE772AD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8C119-6A16-4C56-A4CD-8F4D8BD402C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76953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FA8A648D-C6AE-170C-4D13-83B47B897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4F9B35B-F19C-93F5-4688-D1FFF34EBA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EAB5373-880A-8FF9-BBF5-0963849B22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881C9-8C1D-4118-801F-37F39D5E12AA}" type="datetimeFigureOut">
              <a:rPr lang="pl-PL" smtClean="0"/>
              <a:t>16.09.2022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904137C-FF8A-7EAD-6DCE-A74678EDAB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2086982-B4E0-CAEB-246D-E6EA6A7F11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98C119-6A16-4C56-A4CD-8F4D8BD402C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53243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4.png"/><Relationship Id="rId10" Type="http://schemas.openxmlformats.org/officeDocument/2006/relationships/image" Target="../media/image23.png"/><Relationship Id="rId4" Type="http://schemas.openxmlformats.org/officeDocument/2006/relationships/image" Target="../media/image18.png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3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6.png"/><Relationship Id="rId7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10" Type="http://schemas.openxmlformats.org/officeDocument/2006/relationships/image" Target="../media/image40.jpeg"/><Relationship Id="rId4" Type="http://schemas.openxmlformats.org/officeDocument/2006/relationships/image" Target="../media/image4.png"/><Relationship Id="rId9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13" Type="http://schemas.openxmlformats.org/officeDocument/2006/relationships/image" Target="../media/image51.pn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12" Type="http://schemas.openxmlformats.org/officeDocument/2006/relationships/image" Target="../media/image5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11" Type="http://schemas.openxmlformats.org/officeDocument/2006/relationships/image" Target="../media/image49.jpeg"/><Relationship Id="rId5" Type="http://schemas.openxmlformats.org/officeDocument/2006/relationships/image" Target="../media/image43.jpeg"/><Relationship Id="rId15" Type="http://schemas.openxmlformats.org/officeDocument/2006/relationships/image" Target="../media/image53.jpeg"/><Relationship Id="rId10" Type="http://schemas.openxmlformats.org/officeDocument/2006/relationships/image" Target="../media/image48.jpeg"/><Relationship Id="rId4" Type="http://schemas.openxmlformats.org/officeDocument/2006/relationships/image" Target="../media/image42.jpeg"/><Relationship Id="rId9" Type="http://schemas.openxmlformats.org/officeDocument/2006/relationships/image" Target="../media/image47.jpeg"/><Relationship Id="rId14" Type="http://schemas.openxmlformats.org/officeDocument/2006/relationships/image" Target="../media/image5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23179D2F-5EB2-9019-3BA8-839AE7D7EA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3612" y="1409147"/>
            <a:ext cx="5903636" cy="5046872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56E94D10-E430-B0A7-439A-A6B8BBC811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361" y="1409147"/>
            <a:ext cx="4970034" cy="1194173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237BC30A-858C-04F1-05ED-FA5CA47CAC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802" y="4705764"/>
            <a:ext cx="4524375" cy="158115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239006B8-F161-3D18-F3ED-A9DF57AA4A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75743" y="5460200"/>
            <a:ext cx="1207892" cy="995819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BA53437C-30CA-8B46-57AA-4840E0DA93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27717" y="6456019"/>
            <a:ext cx="2655918" cy="365334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0FBA931A-49BF-6E7C-FEF0-AFA3258C56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0293" y="207045"/>
            <a:ext cx="9315450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674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E68AD1D4-B9BD-6CF6-609A-D41855C9DE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5422" y="1302817"/>
            <a:ext cx="9544050" cy="1019175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3CCAE900-5D1C-D3DF-6C9E-34B7522E2DED}"/>
              </a:ext>
            </a:extLst>
          </p:cNvPr>
          <p:cNvSpPr txBox="1"/>
          <p:nvPr/>
        </p:nvSpPr>
        <p:spPr>
          <a:xfrm>
            <a:off x="4227443" y="357809"/>
            <a:ext cx="45985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solidFill>
                  <a:srgbClr val="00B05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Bioróżnorodność</a:t>
            </a:r>
          </a:p>
        </p:txBody>
      </p:sp>
      <p:pic>
        <p:nvPicPr>
          <p:cNvPr id="1028" name="Picture 4" descr="Kwiaty są o 50 mln lat starsze, niż sądzono | Nauka w Polsce">
            <a:extLst>
              <a:ext uri="{FF2B5EF4-FFF2-40B4-BE49-F238E27FC236}">
                <a16:creationId xmlns:a16="http://schemas.microsoft.com/office/drawing/2014/main" id="{A09748C3-BAD6-F730-6AD2-A3BFE89F82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48" y="4050602"/>
            <a:ext cx="4860826" cy="2722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Zwierzęta chronione w Polsce. Co to jest Polska Czerwona Księga Zwierząt? -  TVN Meteo">
            <a:extLst>
              <a:ext uri="{FF2B5EF4-FFF2-40B4-BE49-F238E27FC236}">
                <a16:creationId xmlns:a16="http://schemas.microsoft.com/office/drawing/2014/main" id="{7B032BD4-4E26-74FD-ABFC-85E1449DF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589" y="2628900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Zwierzęta chronione w Polsce">
            <a:extLst>
              <a:ext uri="{FF2B5EF4-FFF2-40B4-BE49-F238E27FC236}">
                <a16:creationId xmlns:a16="http://schemas.microsoft.com/office/drawing/2014/main" id="{8D2C873C-A959-8AA6-28C2-9874163D8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807" y="2626621"/>
            <a:ext cx="2266950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Zagrożone gatunki zwierząt: w Polsce i na świecie. Jak można je chronić? -  National Geographic">
            <a:extLst>
              <a:ext uri="{FF2B5EF4-FFF2-40B4-BE49-F238E27FC236}">
                <a16:creationId xmlns:a16="http://schemas.microsoft.com/office/drawing/2014/main" id="{3F5B553D-0AA5-5D08-FCC0-AAFA94EB1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3922" y="4446024"/>
            <a:ext cx="4460776" cy="2507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lustracje – zwierzęta Polski | Polska! To lubię | Ei System">
            <a:extLst>
              <a:ext uri="{FF2B5EF4-FFF2-40B4-BE49-F238E27FC236}">
                <a16:creationId xmlns:a16="http://schemas.microsoft.com/office/drawing/2014/main" id="{C9F16ADF-028B-A68E-D990-26D5DC5BE9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9004" y="2990022"/>
            <a:ext cx="260985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Gatunki chronione w Polsce - jakie zwierzęta w Polsce są pod ochroną -  Podróże">
            <a:extLst>
              <a:ext uri="{FF2B5EF4-FFF2-40B4-BE49-F238E27FC236}">
                <a16:creationId xmlns:a16="http://schemas.microsoft.com/office/drawing/2014/main" id="{122E5D3E-067E-AA1C-0203-1F7DED5AE4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0816" y="5039114"/>
            <a:ext cx="2638425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CD72E7DD-FE03-340F-A014-308BBC35671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157117"/>
            <a:ext cx="1819992" cy="150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164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DAE61DD-DF14-FD70-2290-65AE73BD3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4879" y="-36328"/>
            <a:ext cx="10515600" cy="1325563"/>
          </a:xfrm>
        </p:spPr>
        <p:txBody>
          <a:bodyPr>
            <a:normAutofit/>
          </a:bodyPr>
          <a:lstStyle/>
          <a:p>
            <a:r>
              <a:rPr lang="pl-PL" sz="4000" b="1" dirty="0">
                <a:solidFill>
                  <a:srgbClr val="00B05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Przyczyny zaniku bioróżnorodności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EF4BAD12-F245-E0F6-61D9-11A844C18A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27" y="1378042"/>
            <a:ext cx="9553575" cy="196215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4EFDCC67-EA0C-5448-A7E8-F2D3A1569D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996" y="3429000"/>
            <a:ext cx="9886950" cy="320040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57A59036-54F2-AC1D-842B-E53A353AEE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7117"/>
            <a:ext cx="1819992" cy="150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672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8FD8BC9F-1868-751F-C0BA-469DC6E8A4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376" y="362134"/>
            <a:ext cx="10067925" cy="962025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061FE2C5-3159-7ABE-9304-5B36DF789B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996" y="1613905"/>
            <a:ext cx="5514975" cy="3057525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1473240C-AE55-3B9E-21AB-C2D61CFFE7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996" y="4638675"/>
            <a:ext cx="3933825" cy="2219325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C442DCE7-6EC5-6608-CCEC-A2B3D36E7D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7117"/>
            <a:ext cx="1819992" cy="1500451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C5B8913B-4B88-415B-D3C2-7AF1CE47CB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4971" y="1473813"/>
            <a:ext cx="2581275" cy="3819525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D181EC4A-0985-52DD-3DF2-E53F1F6468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3821" y="4811522"/>
            <a:ext cx="3343275" cy="2047875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E1C26432-4F7C-AFB9-1030-DF785ADDAE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44221" y="4359757"/>
            <a:ext cx="2314575" cy="2352675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2E6392DC-E920-00ED-CA2A-70B2DF5C22F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72744" y="4429125"/>
            <a:ext cx="2028825" cy="2428875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7F950905-ABCE-EF98-B2C7-67FCE0B863D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08370" y="1189008"/>
            <a:ext cx="2276475" cy="207645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61FFEDC3-CAEE-537E-FD04-E48072DC30B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98072" y="2779935"/>
            <a:ext cx="2715965" cy="162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753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A2E727A0-4968-F936-301D-63C29F9530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3185" y="283582"/>
            <a:ext cx="10067925" cy="962025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9419EEAA-B5A0-8661-BFB1-9FFA0A1BC2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9992" y="1517373"/>
            <a:ext cx="9953625" cy="411480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28FA0FEA-4F8D-9B9D-4FA9-D63D8CA71D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7117"/>
            <a:ext cx="1819992" cy="1500451"/>
          </a:xfrm>
          <a:prstGeom prst="rect">
            <a:avLst/>
          </a:prstGeom>
        </p:spPr>
      </p:pic>
      <p:pic>
        <p:nvPicPr>
          <p:cNvPr id="2050" name="Picture 2" descr="Rezerwat przyrody Blok - Regionalna Dyrekcja Ochrony Środowiska w Opolu">
            <a:extLst>
              <a:ext uri="{FF2B5EF4-FFF2-40B4-BE49-F238E27FC236}">
                <a16:creationId xmlns:a16="http://schemas.microsoft.com/office/drawing/2014/main" id="{E1C21E9E-7AE6-F170-A8EB-5E4742FB5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3790" y="1726923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zerwat przyrody Blok - Regionalna Dyrekcja Ochrony Środowiska w Opolu">
            <a:extLst>
              <a:ext uri="{FF2B5EF4-FFF2-40B4-BE49-F238E27FC236}">
                <a16:creationId xmlns:a16="http://schemas.microsoft.com/office/drawing/2014/main" id="{36F6FA67-5982-1409-73EC-1687F776CE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3791" y="3679548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E3053503-CF33-07BD-CDE6-581F337C3A3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31995" b="-11644"/>
          <a:stretch/>
        </p:blipFill>
        <p:spPr>
          <a:xfrm>
            <a:off x="2187230" y="5632173"/>
            <a:ext cx="5086350" cy="1593160"/>
          </a:xfrm>
          <a:prstGeom prst="rect">
            <a:avLst/>
          </a:prstGeom>
        </p:spPr>
      </p:pic>
      <p:pic>
        <p:nvPicPr>
          <p:cNvPr id="2054" name="Picture 6" descr="Zabezpieczenie obszarów chronionych Gminy Nysa – obszar Natura 2000 Forty  Nyskie – poprzez ukierunkowanie ruchu turystycznego - Wydawca treści">
            <a:extLst>
              <a:ext uri="{FF2B5EF4-FFF2-40B4-BE49-F238E27FC236}">
                <a16:creationId xmlns:a16="http://schemas.microsoft.com/office/drawing/2014/main" id="{F6BCD212-5F22-13EA-44B1-8CBD1461E3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7674" y="5249354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3556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C3A4D578-B135-8B3C-B459-6A1735AAFD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3185" y="426329"/>
            <a:ext cx="10067925" cy="962025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C1A7F9C0-3D39-5F85-A5D0-7777C78746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996" y="1902945"/>
            <a:ext cx="9793067" cy="2734057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37DC813D-1655-2297-BED4-DBCBDCE1EC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7117"/>
            <a:ext cx="1819992" cy="1500451"/>
          </a:xfrm>
          <a:prstGeom prst="rect">
            <a:avLst/>
          </a:prstGeom>
        </p:spPr>
      </p:pic>
      <p:pic>
        <p:nvPicPr>
          <p:cNvPr id="5122" name="Picture 2" descr="Łęg Zdzieszowicki PLH160011 - Regionalna Dyrekcja Ochrony Środowiska w Opolu">
            <a:extLst>
              <a:ext uri="{FF2B5EF4-FFF2-40B4-BE49-F238E27FC236}">
                <a16:creationId xmlns:a16="http://schemas.microsoft.com/office/drawing/2014/main" id="{5FC0EA0E-1425-DC59-B66B-64D48B0634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224" y="4688596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przyroda to co lubię: Łęg Zdzieszowicki-obszar NATURA 2000">
            <a:extLst>
              <a:ext uri="{FF2B5EF4-FFF2-40B4-BE49-F238E27FC236}">
                <a16:creationId xmlns:a16="http://schemas.microsoft.com/office/drawing/2014/main" id="{DA0135EB-C719-B339-2057-014A6C051F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1928" y="4688596"/>
            <a:ext cx="3104072" cy="2325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Łęg Zdzieszowicki: dzikie królestwo czosnku niedźwiedziego - YouTube">
            <a:extLst>
              <a:ext uri="{FF2B5EF4-FFF2-40B4-BE49-F238E27FC236}">
                <a16:creationId xmlns:a16="http://schemas.microsoft.com/office/drawing/2014/main" id="{C49EE871-2A89-FF83-DF0C-2656AE982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807" y="3976188"/>
            <a:ext cx="4633517" cy="2594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0334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1E879FDD-1F23-D66D-F2CD-43F4B202A4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992" y="1481183"/>
            <a:ext cx="5153025" cy="521970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38DC0791-10F4-4031-67AA-18A3DB1EA1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881" y="305295"/>
            <a:ext cx="10067925" cy="962025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8896B105-8868-1513-033C-6EF2D09F8A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7117"/>
            <a:ext cx="1819992" cy="1500451"/>
          </a:xfrm>
          <a:prstGeom prst="rect">
            <a:avLst/>
          </a:prstGeom>
        </p:spPr>
      </p:pic>
      <p:pic>
        <p:nvPicPr>
          <p:cNvPr id="6146" name="Picture 2" descr="Lasy Stobrawsko-Turawskie okolice&amp;nbsp;Pokoju - dyskusje na Garnek.pl">
            <a:extLst>
              <a:ext uri="{FF2B5EF4-FFF2-40B4-BE49-F238E27FC236}">
                <a16:creationId xmlns:a16="http://schemas.microsoft.com/office/drawing/2014/main" id="{CE784D66-D431-F7A0-B4D4-063296243E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974" y="1481183"/>
            <a:ext cx="3229182" cy="2244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Turystyka - ROWEREM WOKÓŁ GMINY OZIMEK - Urząd Gminy i Miasta w Ozimku">
            <a:extLst>
              <a:ext uri="{FF2B5EF4-FFF2-40B4-BE49-F238E27FC236}">
                <a16:creationId xmlns:a16="http://schemas.microsoft.com/office/drawing/2014/main" id="{4FE9D93F-2560-DABC-5AFC-82265679AA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8668" y="3015943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362186A4-7208-FEFC-68D6-D23FE58F02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208" y="1898744"/>
            <a:ext cx="1285875" cy="1409700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629465B0-9DE0-AE58-92F4-3806125EEA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7" y="3697144"/>
            <a:ext cx="1819275" cy="116205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E96498DC-0BBC-8A0D-5437-E279F6CCE6E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3312" y="5083657"/>
            <a:ext cx="1419225" cy="904875"/>
          </a:xfrm>
          <a:prstGeom prst="rect">
            <a:avLst/>
          </a:prstGeom>
        </p:spPr>
      </p:pic>
      <p:pic>
        <p:nvPicPr>
          <p:cNvPr id="6150" name="Picture 6" descr="Przyroda - Urząd Gminy w Popielowie">
            <a:extLst>
              <a:ext uri="{FF2B5EF4-FFF2-40B4-BE49-F238E27FC236}">
                <a16:creationId xmlns:a16="http://schemas.microsoft.com/office/drawing/2014/main" id="{A41C2B5E-D82D-A7B5-D294-3D1F4E4E2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7926" y="4678017"/>
            <a:ext cx="3297996" cy="2120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4837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44D297E9-4279-15FE-39EF-7301060A8E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41" y="115156"/>
            <a:ext cx="1607859" cy="1325563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153FAC92-CC82-AB32-C560-A87F91F5B9FF}"/>
              </a:ext>
            </a:extLst>
          </p:cNvPr>
          <p:cNvSpPr txBox="1"/>
          <p:nvPr/>
        </p:nvSpPr>
        <p:spPr>
          <a:xfrm>
            <a:off x="4038599" y="263819"/>
            <a:ext cx="49993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rgbClr val="00B050"/>
                </a:solidFill>
                <a:latin typeface="Abadi" panose="020B0604020104020204" pitchFamily="34" charset="0"/>
                <a:ea typeface="+mj-ea"/>
                <a:cs typeface="+mj-cs"/>
              </a:rPr>
              <a:t>Gatunki chronione</a:t>
            </a:r>
          </a:p>
        </p:txBody>
      </p:sp>
      <p:pic>
        <p:nvPicPr>
          <p:cNvPr id="2050" name="Picture 2" descr="Przebiśnieg – opis, wymagania, zastosowanie - uprawa, pielęgnacja,  wymagania, wygląd, opis, odmiany | Zielony Ogródek">
            <a:extLst>
              <a:ext uri="{FF2B5EF4-FFF2-40B4-BE49-F238E27FC236}">
                <a16:creationId xmlns:a16="http://schemas.microsoft.com/office/drawing/2014/main" id="{3CBBECDC-300A-84EE-2C68-8ECFED921A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6734" y="910150"/>
            <a:ext cx="2219739" cy="2219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59991041-F8D8-D7B6-3EB1-E2C6AE5A9827}"/>
              </a:ext>
            </a:extLst>
          </p:cNvPr>
          <p:cNvSpPr txBox="1"/>
          <p:nvPr/>
        </p:nvSpPr>
        <p:spPr>
          <a:xfrm>
            <a:off x="1731597" y="2439065"/>
            <a:ext cx="20772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bg1"/>
                </a:solidFill>
                <a:latin typeface="Abadi" panose="020B0604020104020204" pitchFamily="34" charset="0"/>
              </a:rPr>
              <a:t>Śnieżyczka przebiśnieg </a:t>
            </a:r>
          </a:p>
        </p:txBody>
      </p:sp>
      <p:pic>
        <p:nvPicPr>
          <p:cNvPr id="2056" name="Picture 8" descr="Pachnica – czy wszystko już o niej wiemy? - Aktualności - Nadleśnictwo  Browsk - Lasy Państwowe">
            <a:extLst>
              <a:ext uri="{FF2B5EF4-FFF2-40B4-BE49-F238E27FC236}">
                <a16:creationId xmlns:a16="http://schemas.microsoft.com/office/drawing/2014/main" id="{F5DB16CD-43D1-2D62-53C1-3B9F94CC6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3887" y="907661"/>
            <a:ext cx="3291199" cy="2203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601DF2DF-F25C-CC40-653B-A958C8459C4A}"/>
              </a:ext>
            </a:extLst>
          </p:cNvPr>
          <p:cNvSpPr txBox="1"/>
          <p:nvPr/>
        </p:nvSpPr>
        <p:spPr>
          <a:xfrm>
            <a:off x="5872082" y="936449"/>
            <a:ext cx="1404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err="1">
                <a:solidFill>
                  <a:schemeClr val="bg1"/>
                </a:solidFill>
                <a:latin typeface="Abadi" panose="020B0604020104020204" pitchFamily="34" charset="0"/>
              </a:rPr>
              <a:t>Pachanica</a:t>
            </a:r>
            <a:r>
              <a:rPr lang="pl-PL" b="1" dirty="0">
                <a:solidFill>
                  <a:schemeClr val="bg1"/>
                </a:solidFill>
                <a:latin typeface="Abadi" panose="020B0604020104020204" pitchFamily="34" charset="0"/>
              </a:rPr>
              <a:t> dębowa</a:t>
            </a:r>
          </a:p>
        </p:txBody>
      </p:sp>
      <p:pic>
        <p:nvPicPr>
          <p:cNvPr id="2058" name="Picture 10" descr="Gniewosz plamisty gorszy od żmii? - Kobieta w INTERIA.PL">
            <a:extLst>
              <a:ext uri="{FF2B5EF4-FFF2-40B4-BE49-F238E27FC236}">
                <a16:creationId xmlns:a16="http://schemas.microsoft.com/office/drawing/2014/main" id="{9780064B-7355-101C-860C-BEE932F50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7487" y="932163"/>
            <a:ext cx="3264071" cy="2166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E2EEA6F7-F189-4191-7A8D-BE5DE9B4C124}"/>
              </a:ext>
            </a:extLst>
          </p:cNvPr>
          <p:cNvSpPr txBox="1"/>
          <p:nvPr/>
        </p:nvSpPr>
        <p:spPr>
          <a:xfrm>
            <a:off x="8190187" y="2551602"/>
            <a:ext cx="2103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bg1"/>
                </a:solidFill>
                <a:latin typeface="Abadi" panose="020B0604020104020204" pitchFamily="34" charset="0"/>
              </a:rPr>
              <a:t>Gniewosz plamisty</a:t>
            </a:r>
          </a:p>
        </p:txBody>
      </p:sp>
      <p:pic>
        <p:nvPicPr>
          <p:cNvPr id="2060" name="Picture 12">
            <a:extLst>
              <a:ext uri="{FF2B5EF4-FFF2-40B4-BE49-F238E27FC236}">
                <a16:creationId xmlns:a16="http://schemas.microsoft.com/office/drawing/2014/main" id="{1B67E77A-5C5B-8D37-9999-20500C9AA6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94" t="19317" r="21999" b="22618"/>
          <a:stretch/>
        </p:blipFill>
        <p:spPr bwMode="auto">
          <a:xfrm>
            <a:off x="132245" y="3181214"/>
            <a:ext cx="1998285" cy="1998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42192A18-9FC5-3176-F0DB-E3E5389BCA59}"/>
              </a:ext>
            </a:extLst>
          </p:cNvPr>
          <p:cNvSpPr txBox="1"/>
          <p:nvPr/>
        </p:nvSpPr>
        <p:spPr>
          <a:xfrm>
            <a:off x="1163046" y="3393630"/>
            <a:ext cx="967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bg1"/>
                </a:solidFill>
                <a:latin typeface="Abadi" panose="020B0604020104020204" pitchFamily="34" charset="0"/>
              </a:rPr>
              <a:t>Bielik</a:t>
            </a:r>
          </a:p>
        </p:txBody>
      </p:sp>
      <p:pic>
        <p:nvPicPr>
          <p:cNvPr id="2062" name="Picture 14" descr="Derkacz – Wikipedia, wolna encyklopedia">
            <a:extLst>
              <a:ext uri="{FF2B5EF4-FFF2-40B4-BE49-F238E27FC236}">
                <a16:creationId xmlns:a16="http://schemas.microsoft.com/office/drawing/2014/main" id="{E6BCA079-2278-A189-616B-5F19011CC6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054" y="3194682"/>
            <a:ext cx="3054079" cy="1985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76E809F-CCF8-2C88-C401-FF69E45E4798}"/>
              </a:ext>
            </a:extLst>
          </p:cNvPr>
          <p:cNvSpPr txBox="1"/>
          <p:nvPr/>
        </p:nvSpPr>
        <p:spPr>
          <a:xfrm>
            <a:off x="3524053" y="3193939"/>
            <a:ext cx="1709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bg1"/>
                </a:solidFill>
                <a:latin typeface="Abadi" panose="020B0604020104020204" pitchFamily="34" charset="0"/>
              </a:rPr>
              <a:t>Derkacz</a:t>
            </a:r>
          </a:p>
        </p:txBody>
      </p:sp>
      <p:pic>
        <p:nvPicPr>
          <p:cNvPr id="2064" name="Picture 16" descr="Adam Robiński: Sorry, Polsko, ale bóbr nigdzie sobie stąd nie pójdzie">
            <a:extLst>
              <a:ext uri="{FF2B5EF4-FFF2-40B4-BE49-F238E27FC236}">
                <a16:creationId xmlns:a16="http://schemas.microsoft.com/office/drawing/2014/main" id="{5120148C-9B84-3DC7-7CDD-3A4760742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9898" y="3194682"/>
            <a:ext cx="2721524" cy="1998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ole tekstowe 11">
            <a:extLst>
              <a:ext uri="{FF2B5EF4-FFF2-40B4-BE49-F238E27FC236}">
                <a16:creationId xmlns:a16="http://schemas.microsoft.com/office/drawing/2014/main" id="{C0956DC6-6A87-2147-06C6-3C19746425C7}"/>
              </a:ext>
            </a:extLst>
          </p:cNvPr>
          <p:cNvSpPr txBox="1"/>
          <p:nvPr/>
        </p:nvSpPr>
        <p:spPr>
          <a:xfrm>
            <a:off x="6645300" y="4823970"/>
            <a:ext cx="1001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bg1"/>
                </a:solidFill>
                <a:latin typeface="Abadi" panose="020B0604020104020204" pitchFamily="34" charset="0"/>
              </a:rPr>
              <a:t>Bóbr</a:t>
            </a:r>
          </a:p>
        </p:txBody>
      </p:sp>
      <p:pic>
        <p:nvPicPr>
          <p:cNvPr id="2066" name="Picture 18">
            <a:extLst>
              <a:ext uri="{FF2B5EF4-FFF2-40B4-BE49-F238E27FC236}">
                <a16:creationId xmlns:a16="http://schemas.microsoft.com/office/drawing/2014/main" id="{91155E66-BFA5-F704-EC1E-148B383F26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16" t="46968" r="18614" b="12594"/>
          <a:stretch/>
        </p:blipFill>
        <p:spPr bwMode="auto">
          <a:xfrm>
            <a:off x="8190187" y="3194682"/>
            <a:ext cx="1864631" cy="1998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1CF694E6-2F86-3CB5-3961-C1B31C4D7F19}"/>
              </a:ext>
            </a:extLst>
          </p:cNvPr>
          <p:cNvSpPr txBox="1"/>
          <p:nvPr/>
        </p:nvSpPr>
        <p:spPr>
          <a:xfrm>
            <a:off x="8983561" y="3244334"/>
            <a:ext cx="1046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bg1"/>
                </a:solidFill>
                <a:latin typeface="Abadi" panose="020B0604020104020204" pitchFamily="34" charset="0"/>
              </a:rPr>
              <a:t>Suseł </a:t>
            </a:r>
          </a:p>
        </p:txBody>
      </p:sp>
      <p:pic>
        <p:nvPicPr>
          <p:cNvPr id="2068" name="Picture 20" descr="Mopek – Wikipedia, wolna encyklopedia">
            <a:extLst>
              <a:ext uri="{FF2B5EF4-FFF2-40B4-BE49-F238E27FC236}">
                <a16:creationId xmlns:a16="http://schemas.microsoft.com/office/drawing/2014/main" id="{6361306E-26A7-6F9D-A992-D4EC536B09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4" t="19779" r="24565" b="15702"/>
          <a:stretch/>
        </p:blipFill>
        <p:spPr bwMode="auto">
          <a:xfrm>
            <a:off x="120334" y="5231159"/>
            <a:ext cx="2010121" cy="1526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32CB5AA7-A67E-A7B7-D798-7AE033FFAB71}"/>
              </a:ext>
            </a:extLst>
          </p:cNvPr>
          <p:cNvSpPr txBox="1"/>
          <p:nvPr/>
        </p:nvSpPr>
        <p:spPr>
          <a:xfrm>
            <a:off x="132245" y="6388425"/>
            <a:ext cx="1238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bg1"/>
                </a:solidFill>
                <a:latin typeface="Abadi" panose="020B0604020104020204" pitchFamily="34" charset="0"/>
              </a:rPr>
              <a:t>Mopek</a:t>
            </a:r>
          </a:p>
        </p:txBody>
      </p:sp>
      <p:sp>
        <p:nvSpPr>
          <p:cNvPr id="15" name="AutoShape 22" descr="Czosnek niedźwiedzi: uprawa, sadzonki, przepisy - e-ogrody - Owoce i  warzywa w ogrodzie">
            <a:extLst>
              <a:ext uri="{FF2B5EF4-FFF2-40B4-BE49-F238E27FC236}">
                <a16:creationId xmlns:a16="http://schemas.microsoft.com/office/drawing/2014/main" id="{99348CD8-0726-24A3-0BC9-FEBC932451A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>
              <a:latin typeface="Abadi" panose="020B0604020104020204" pitchFamily="34" charset="0"/>
            </a:endParaRPr>
          </a:p>
        </p:txBody>
      </p:sp>
      <p:pic>
        <p:nvPicPr>
          <p:cNvPr id="2072" name="Picture 24" descr="Czosnek niedźwiedzi: uprawa, sadzonki, przepisy - e-ogrody - Owoce i  warzywa w ogrodzie">
            <a:extLst>
              <a:ext uri="{FF2B5EF4-FFF2-40B4-BE49-F238E27FC236}">
                <a16:creationId xmlns:a16="http://schemas.microsoft.com/office/drawing/2014/main" id="{C862B840-9D0D-5BA4-DB32-453AF6FBFA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054" y="5267397"/>
            <a:ext cx="1998285" cy="1498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pole tekstowe 15">
            <a:extLst>
              <a:ext uri="{FF2B5EF4-FFF2-40B4-BE49-F238E27FC236}">
                <a16:creationId xmlns:a16="http://schemas.microsoft.com/office/drawing/2014/main" id="{D4392684-895E-6AF7-E901-4CC4B235C2FA}"/>
              </a:ext>
            </a:extLst>
          </p:cNvPr>
          <p:cNvSpPr txBox="1"/>
          <p:nvPr/>
        </p:nvSpPr>
        <p:spPr>
          <a:xfrm>
            <a:off x="2719037" y="6128035"/>
            <a:ext cx="1536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bg1"/>
                </a:solidFill>
                <a:latin typeface="Abadi" panose="020B0604020104020204" pitchFamily="34" charset="0"/>
              </a:rPr>
              <a:t>Czosnek niedźwiedzi</a:t>
            </a:r>
          </a:p>
        </p:txBody>
      </p:sp>
      <p:pic>
        <p:nvPicPr>
          <p:cNvPr id="2074" name="Picture 26" descr="Barwinek pospolity / Barwinek mniejszy - uprawa, pielęgnacja, wymagania,  wygląd, opis, odmiany | Zielony Ogródek">
            <a:extLst>
              <a:ext uri="{FF2B5EF4-FFF2-40B4-BE49-F238E27FC236}">
                <a16:creationId xmlns:a16="http://schemas.microsoft.com/office/drawing/2014/main" id="{DFBF4F1C-A16F-F757-9587-748198D70F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3583" y="3178868"/>
            <a:ext cx="2016780" cy="2016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pole tekstowe 16">
            <a:extLst>
              <a:ext uri="{FF2B5EF4-FFF2-40B4-BE49-F238E27FC236}">
                <a16:creationId xmlns:a16="http://schemas.microsoft.com/office/drawing/2014/main" id="{56550A10-DCB1-14A5-870D-72D4A1F8EFA3}"/>
              </a:ext>
            </a:extLst>
          </p:cNvPr>
          <p:cNvSpPr txBox="1"/>
          <p:nvPr/>
        </p:nvSpPr>
        <p:spPr>
          <a:xfrm>
            <a:off x="10598501" y="4810502"/>
            <a:ext cx="1391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bg1"/>
                </a:solidFill>
                <a:latin typeface="Abadi" panose="020B0604020104020204" pitchFamily="34" charset="0"/>
              </a:rPr>
              <a:t>Barwinek</a:t>
            </a:r>
          </a:p>
        </p:txBody>
      </p:sp>
      <p:pic>
        <p:nvPicPr>
          <p:cNvPr id="2076" name="Picture 28" descr="Skoczna wiewiórka, wspaniałym towarzyszem w codziennym życiu. - Sqeaky">
            <a:extLst>
              <a:ext uri="{FF2B5EF4-FFF2-40B4-BE49-F238E27FC236}">
                <a16:creationId xmlns:a16="http://schemas.microsoft.com/office/drawing/2014/main" id="{FB4D6C9A-C2A1-DAF5-0C4F-9AD0482855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16"/>
          <a:stretch/>
        </p:blipFill>
        <p:spPr bwMode="auto">
          <a:xfrm>
            <a:off x="4347376" y="5275652"/>
            <a:ext cx="1560885" cy="1498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pole tekstowe 17">
            <a:extLst>
              <a:ext uri="{FF2B5EF4-FFF2-40B4-BE49-F238E27FC236}">
                <a16:creationId xmlns:a16="http://schemas.microsoft.com/office/drawing/2014/main" id="{419E417A-0321-2675-8D67-E8C252222775}"/>
              </a:ext>
            </a:extLst>
          </p:cNvPr>
          <p:cNvSpPr txBox="1"/>
          <p:nvPr/>
        </p:nvSpPr>
        <p:spPr>
          <a:xfrm>
            <a:off x="4595187" y="6388425"/>
            <a:ext cx="1536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bg1"/>
                </a:solidFill>
                <a:latin typeface="Abadi" panose="020B0604020104020204" pitchFamily="34" charset="0"/>
              </a:rPr>
              <a:t>Wiewiórka</a:t>
            </a:r>
          </a:p>
        </p:txBody>
      </p:sp>
      <p:pic>
        <p:nvPicPr>
          <p:cNvPr id="2078" name="Picture 30" descr="20 ciekawostek o Ropusze szarej | Ciekawostki">
            <a:extLst>
              <a:ext uri="{FF2B5EF4-FFF2-40B4-BE49-F238E27FC236}">
                <a16:creationId xmlns:a16="http://schemas.microsoft.com/office/drawing/2014/main" id="{17421238-5177-F667-E2D1-D6AA915C78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15" t="22614" b="6847"/>
          <a:stretch/>
        </p:blipFill>
        <p:spPr bwMode="auto">
          <a:xfrm>
            <a:off x="5987774" y="5267397"/>
            <a:ext cx="2396193" cy="1525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pole tekstowe 18">
            <a:extLst>
              <a:ext uri="{FF2B5EF4-FFF2-40B4-BE49-F238E27FC236}">
                <a16:creationId xmlns:a16="http://schemas.microsoft.com/office/drawing/2014/main" id="{E8989CA0-DA45-9A75-2C08-E37351C396FA}"/>
              </a:ext>
            </a:extLst>
          </p:cNvPr>
          <p:cNvSpPr txBox="1"/>
          <p:nvPr/>
        </p:nvSpPr>
        <p:spPr>
          <a:xfrm>
            <a:off x="7056329" y="6436659"/>
            <a:ext cx="1395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bg1"/>
                </a:solidFill>
                <a:latin typeface="Abadi" panose="020B0604020104020204" pitchFamily="34" charset="0"/>
              </a:rPr>
              <a:t>Ropucha</a:t>
            </a:r>
          </a:p>
        </p:txBody>
      </p:sp>
      <p:pic>
        <p:nvPicPr>
          <p:cNvPr id="2080" name="Picture 32" descr="Jaszczurka zwinka – Wikipedia, wolna encyklopedia">
            <a:extLst>
              <a:ext uri="{FF2B5EF4-FFF2-40B4-BE49-F238E27FC236}">
                <a16:creationId xmlns:a16="http://schemas.microsoft.com/office/drawing/2014/main" id="{19D089F3-5DEE-80E5-D766-83EEF67C8B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90" b="14405"/>
          <a:stretch/>
        </p:blipFill>
        <p:spPr bwMode="auto">
          <a:xfrm>
            <a:off x="8481770" y="5275652"/>
            <a:ext cx="3146095" cy="1526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pole tekstowe 19">
            <a:extLst>
              <a:ext uri="{FF2B5EF4-FFF2-40B4-BE49-F238E27FC236}">
                <a16:creationId xmlns:a16="http://schemas.microsoft.com/office/drawing/2014/main" id="{B6593AF2-1C95-3896-617D-61E63FCAE756}"/>
              </a:ext>
            </a:extLst>
          </p:cNvPr>
          <p:cNvSpPr txBox="1"/>
          <p:nvPr/>
        </p:nvSpPr>
        <p:spPr>
          <a:xfrm>
            <a:off x="8444931" y="5298030"/>
            <a:ext cx="1519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bg1"/>
                </a:solidFill>
                <a:latin typeface="Abadi" panose="020B0604020104020204" pitchFamily="34" charset="0"/>
              </a:rPr>
              <a:t>Jaszczurka</a:t>
            </a:r>
          </a:p>
        </p:txBody>
      </p:sp>
    </p:spTree>
    <p:extLst>
      <p:ext uri="{BB962C8B-B14F-4D97-AF65-F5344CB8AC3E}">
        <p14:creationId xmlns:p14="http://schemas.microsoft.com/office/powerpoint/2010/main" val="37547731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645B7E5C-5085-5FD3-31B6-39A614AD08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5038" y="537230"/>
            <a:ext cx="6744737" cy="6320770"/>
          </a:xfrm>
          <a:prstGeom prst="ellipse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B4439F8F-72E5-CD78-B95A-50CD2882DF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7117"/>
            <a:ext cx="1819992" cy="150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269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6C12E188-BD88-117C-4F49-FD2AA3EEC0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" y="302936"/>
            <a:ext cx="11925300" cy="2886075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A2DD9A7F-3DB9-0D02-EFEA-00080B6CE4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" y="3311179"/>
            <a:ext cx="11944350" cy="2886075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E7B2C3BE-0E6F-3678-7316-5E60D176EF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7708" y="180768"/>
            <a:ext cx="1819992" cy="150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0569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5198569B-E8B6-E583-A84B-8FED721D9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631" y="274361"/>
            <a:ext cx="10715625" cy="2943225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7C752073-24F8-EFC2-EDBC-16370B70DC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425" y="3535634"/>
            <a:ext cx="11839575" cy="2733675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1B739119-1C77-5235-B923-BF606C2B7A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9260" y="118595"/>
            <a:ext cx="1819992" cy="150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4991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5C55CEC6-8D64-5F25-ABDD-1C69005883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979" y="1034912"/>
            <a:ext cx="10658475" cy="2924175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6573480D-176D-6657-3AB1-FA3D2ADD64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695" y="4682029"/>
            <a:ext cx="11330609" cy="1671146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B0A75029-3F04-1EEA-35BC-61F5B93AE6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7329" y="284686"/>
            <a:ext cx="1819992" cy="150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8388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75DFFA7-FF30-1395-A772-4062C68D7A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1012" y="3654425"/>
            <a:ext cx="3269974" cy="665784"/>
          </a:xfrm>
        </p:spPr>
        <p:txBody>
          <a:bodyPr/>
          <a:lstStyle/>
          <a:p>
            <a:pPr marL="0" indent="0">
              <a:buNone/>
            </a:pPr>
            <a:r>
              <a:rPr lang="pl-PL" dirty="0">
                <a:solidFill>
                  <a:srgbClr val="00B05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Dziękuję za uwagę.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E8571A32-1D5A-C3A8-0E8C-156FAD437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8017" y="1090953"/>
            <a:ext cx="2835965" cy="2338047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D8800C23-9296-39DB-9C36-AE0989F608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8319" y="6125404"/>
            <a:ext cx="4362450" cy="60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1913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A1F36437-2B1D-F473-66F4-AFF38A205A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4950" y="1266825"/>
            <a:ext cx="9182100" cy="432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82601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1809</TotalTime>
  <Words>27</Words>
  <Application>Microsoft Office PowerPoint</Application>
  <PresentationFormat>Panoramiczny</PresentationFormat>
  <Paragraphs>17</Paragraphs>
  <Slides>14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20" baseType="lpstr">
      <vt:lpstr>Abadi</vt:lpstr>
      <vt:lpstr>Arial</vt:lpstr>
      <vt:lpstr>Calibri</vt:lpstr>
      <vt:lpstr>Calibri Light</vt:lpstr>
      <vt:lpstr>Ebrima</vt:lpstr>
      <vt:lpstr>Motyw pakietu Office</vt:lpstr>
      <vt:lpstr>Prezentacja programu PowerPoint</vt:lpstr>
      <vt:lpstr>Prezentacja programu PowerPoint</vt:lpstr>
      <vt:lpstr>Przyczyny zaniku bioróżnorodności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k.terek</dc:creator>
  <cp:lastModifiedBy>Pracownik</cp:lastModifiedBy>
  <cp:revision>20</cp:revision>
  <dcterms:created xsi:type="dcterms:W3CDTF">2022-06-20T11:54:11Z</dcterms:created>
  <dcterms:modified xsi:type="dcterms:W3CDTF">2022-09-16T09:07:55Z</dcterms:modified>
</cp:coreProperties>
</file>